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5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itting" initials="S" lastIdx="6" clrIdx="0">
    <p:extLst>
      <p:ext uri="{19B8F6BF-5375-455C-9EA6-DF929625EA0E}">
        <p15:presenceInfo xmlns:p15="http://schemas.microsoft.com/office/powerpoint/2012/main" userId="SDitting" providerId="None"/>
      </p:ext>
    </p:extLst>
  </p:cmAuthor>
  <p:cmAuthor id="2" name="Victoria Vogt-Mc Adam" initials="VVA" lastIdx="2" clrIdx="1">
    <p:extLst>
      <p:ext uri="{19B8F6BF-5375-455C-9EA6-DF929625EA0E}">
        <p15:presenceInfo xmlns:p15="http://schemas.microsoft.com/office/powerpoint/2012/main" userId="Victoria Vogt-Mc A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670DD-DF68-47F1-B958-CB18368288AD}" v="69" dt="2023-03-28T08:48:29.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92"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2T16:34:15.493" idx="5">
    <p:pos x="2949" y="945"/>
    <p:text>"Sich in dem Univserum zurechtfinden" sagt vermutlich niemand in Deutsch, oder? :D Alternativ vielleicht: "Was steckt hinter dem Begriff" oder so?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22T16:35:52.710" idx="6">
    <p:pos x="10" y="10"/>
    <p:text>"Peer group" ist ja eigentlich nicht direkt die "Clique". Tat mich aber schwer einen anderen Begriff zu verwenden..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22T12:48:35.942" idx="1">
    <p:pos x="10" y="10"/>
    <p:text>https://www.lmz-bw.de/medienbildung/themen-von-a-bis-f/cybermobbing/rechtsweg-gegen-cybermobbing</p:text>
    <p:extLst>
      <p:ext uri="{C676402C-5697-4E1C-873F-D02D1690AC5C}">
        <p15:threadingInfo xmlns:p15="http://schemas.microsoft.com/office/powerpoint/2012/main" timeZoneBias="-60"/>
      </p:ext>
    </p:extLst>
  </p:cm>
  <p:cm authorId="1" dt="2023-03-22T12:49:03.173" idx="2">
    <p:pos x="10" y="146"/>
    <p:text>Man könnte hieraus ein Beispiel aus der deutschen Rechtsprechung verwenden?</p:text>
    <p:extLst>
      <p:ext uri="{C676402C-5697-4E1C-873F-D02D1690AC5C}">
        <p15:threadingInfo xmlns:p15="http://schemas.microsoft.com/office/powerpoint/2012/main" timeZoneBias="-6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BBA48-AB71-429C-841D-4B90D9B17BA1}" type="datetimeFigureOut">
              <a:rPr lang="de-DE" smtClean="0"/>
              <a:t>01.04.2023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247F2-DF26-4098-8687-178DB306E37B}" type="slidenum">
              <a:rPr lang="de-DE" smtClean="0"/>
              <a:t>‹Nr.›</a:t>
            </a:fld>
            <a:endParaRPr lang="de-DE"/>
          </a:p>
        </p:txBody>
      </p:sp>
    </p:spTree>
    <p:extLst>
      <p:ext uri="{BB962C8B-B14F-4D97-AF65-F5344CB8AC3E}">
        <p14:creationId xmlns:p14="http://schemas.microsoft.com/office/powerpoint/2010/main" val="37198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cialna-akademija.si/joiningforces/category/joining-forces-to-combat-cyberbullying-in-schools/chapter-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ris.se/for-barn-och-unga/prata-med-oss/#:~:text=%C3%A4ven%20p%C3%A5%20natten.-,Ring%20116111,alltid%20%C3%B6ppen%20%2D%20%C3%A4ven%20p%C3%A5%20natte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cpat.se/vadvigor/ecpat-hotlin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karpning.makeequal.se/nathatshjalpen-2/#:~:text=N%C3%A4thatshj%C3%A4lpen%20%C3%A4r%20ett%20digitalt%20st%C3%B6dverktyg,%2D%20och%20civilsamh%C3%A4llesfr%C3%A5gor%20(MUCF)."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prinsparetsstiftelse.se/tryggarenatvardag/" TargetMode="External"/><Relationship Id="rId4" Type="http://schemas.openxmlformats.org/officeDocument/2006/relationships/hyperlink" Target="https://friends.se/kunskapsbanken/fakta/vad-ar-natmobbnin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56247F2-DF26-4098-8687-178DB306E37B}" type="slidenum">
              <a:rPr lang="de-DE" smtClean="0"/>
              <a:t>1</a:t>
            </a:fld>
            <a:endParaRPr lang="de-DE"/>
          </a:p>
        </p:txBody>
      </p:sp>
    </p:spTree>
    <p:extLst>
      <p:ext uri="{BB962C8B-B14F-4D97-AF65-F5344CB8AC3E}">
        <p14:creationId xmlns:p14="http://schemas.microsoft.com/office/powerpoint/2010/main" val="35493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Andra </a:t>
            </a:r>
            <a:r>
              <a:rPr lang="de-DE" baseline="0" dirty="0" err="1"/>
              <a:t>användbara</a:t>
            </a:r>
            <a:r>
              <a:rPr lang="de-DE" baseline="0" dirty="0"/>
              <a:t> </a:t>
            </a:r>
            <a:r>
              <a:rPr lang="de-DE" baseline="0" dirty="0" err="1"/>
              <a:t>länkar</a:t>
            </a:r>
            <a:r>
              <a:rPr lang="de-DE" baseline="0" dirty="0"/>
              <a:t> </a:t>
            </a:r>
            <a:r>
              <a:rPr lang="de-DE" baseline="0" dirty="0" err="1"/>
              <a:t>för</a:t>
            </a:r>
            <a:r>
              <a:rPr lang="de-DE" baseline="0" dirty="0"/>
              <a:t> </a:t>
            </a:r>
            <a:r>
              <a:rPr lang="de-DE" baseline="0" dirty="0" err="1"/>
              <a:t>pedagoger</a:t>
            </a:r>
            <a:r>
              <a:rPr lang="de-DE" baseline="0" dirty="0"/>
              <a:t>: </a:t>
            </a:r>
            <a:br>
              <a:rPr lang="de-DE" baseline="0" dirty="0"/>
            </a:br>
            <a:r>
              <a:rPr lang="en-US" dirty="0">
                <a:hlinkClick r:id="rId3"/>
              </a:rPr>
              <a:t>Chapter 7: Bullying intervention tool: the No Blame Approach – Joining forces to Combat Cyberbullying in Schools (socialna-akademija.si)</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10</a:t>
            </a:fld>
            <a:endParaRPr lang="de-DE"/>
          </a:p>
        </p:txBody>
      </p:sp>
    </p:spTree>
    <p:extLst>
      <p:ext uri="{BB962C8B-B14F-4D97-AF65-F5344CB8AC3E}">
        <p14:creationId xmlns:p14="http://schemas.microsoft.com/office/powerpoint/2010/main" val="383584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sv-SE"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Tippsa</a:t>
            </a:r>
            <a:r>
              <a:rPr lang="de-DE" dirty="0"/>
              <a:t> </a:t>
            </a:r>
            <a:r>
              <a:rPr lang="de-DE" dirty="0" err="1"/>
              <a:t>även</a:t>
            </a:r>
            <a:r>
              <a:rPr lang="de-DE" dirty="0"/>
              <a:t> </a:t>
            </a:r>
            <a:r>
              <a:rPr lang="de-DE" dirty="0" err="1"/>
              <a:t>om</a:t>
            </a:r>
            <a:r>
              <a:rPr lang="de-DE" dirty="0"/>
              <a:t> BRIS: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Du </a:t>
            </a:r>
            <a:r>
              <a:rPr lang="de-DE" dirty="0" err="1"/>
              <a:t>som</a:t>
            </a:r>
            <a:r>
              <a:rPr lang="de-DE" dirty="0"/>
              <a:t> </a:t>
            </a:r>
            <a:r>
              <a:rPr lang="de-DE" dirty="0" err="1"/>
              <a:t>är</a:t>
            </a:r>
            <a:r>
              <a:rPr lang="de-DE" dirty="0"/>
              <a:t> </a:t>
            </a:r>
            <a:r>
              <a:rPr lang="de-DE" dirty="0" err="1"/>
              <a:t>under</a:t>
            </a:r>
            <a:r>
              <a:rPr lang="de-DE" dirty="0"/>
              <a:t> 18 </a:t>
            </a:r>
            <a:r>
              <a:rPr lang="de-DE" dirty="0" err="1"/>
              <a:t>år</a:t>
            </a:r>
            <a:r>
              <a:rPr lang="de-DE" dirty="0"/>
              <a:t> kann </a:t>
            </a:r>
            <a:r>
              <a:rPr lang="de-DE" dirty="0" err="1"/>
              <a:t>ringa</a:t>
            </a:r>
            <a:r>
              <a:rPr lang="de-DE" dirty="0"/>
              <a:t> </a:t>
            </a:r>
            <a:r>
              <a:rPr lang="de-DE" dirty="0" err="1"/>
              <a:t>för</a:t>
            </a:r>
            <a:r>
              <a:rPr lang="de-DE" dirty="0"/>
              <a:t> </a:t>
            </a:r>
            <a:r>
              <a:rPr lang="de-DE" dirty="0" err="1"/>
              <a:t>att</a:t>
            </a:r>
            <a:r>
              <a:rPr lang="de-DE" dirty="0"/>
              <a:t> </a:t>
            </a:r>
            <a:r>
              <a:rPr lang="de-DE" dirty="0" err="1"/>
              <a:t>få</a:t>
            </a:r>
            <a:r>
              <a:rPr lang="de-DE" dirty="0"/>
              <a:t> </a:t>
            </a:r>
            <a:r>
              <a:rPr lang="de-DE" dirty="0" err="1"/>
              <a:t>prata</a:t>
            </a:r>
            <a:r>
              <a:rPr lang="de-DE" dirty="0"/>
              <a:t> </a:t>
            </a:r>
            <a:r>
              <a:rPr lang="de-DE" dirty="0" err="1"/>
              <a:t>med</a:t>
            </a:r>
            <a:r>
              <a:rPr lang="de-DE" dirty="0"/>
              <a:t> en </a:t>
            </a:r>
            <a:r>
              <a:rPr lang="de-DE" dirty="0" err="1"/>
              <a:t>kurator</a:t>
            </a:r>
            <a:r>
              <a:rPr lang="de-DE" dirty="0"/>
              <a:t>, </a:t>
            </a:r>
            <a:r>
              <a:rPr lang="de-DE" dirty="0" err="1"/>
              <a:t>även</a:t>
            </a:r>
            <a:r>
              <a:rPr lang="de-DE" dirty="0"/>
              <a:t> </a:t>
            </a:r>
            <a:r>
              <a:rPr lang="de-DE" dirty="0" err="1"/>
              <a:t>på</a:t>
            </a:r>
            <a:r>
              <a:rPr lang="de-DE" dirty="0"/>
              <a:t> </a:t>
            </a:r>
            <a:r>
              <a:rPr lang="de-DE" dirty="0" err="1"/>
              <a:t>natten</a:t>
            </a:r>
            <a:r>
              <a:rPr lang="de-DE" dirty="0"/>
              <a:t>, du </a:t>
            </a:r>
            <a:r>
              <a:rPr lang="de-DE" dirty="0" err="1"/>
              <a:t>är</a:t>
            </a:r>
            <a:r>
              <a:rPr lang="de-DE" dirty="0"/>
              <a:t> anonym och </a:t>
            </a:r>
            <a:r>
              <a:rPr lang="de-DE" dirty="0" err="1"/>
              <a:t>det</a:t>
            </a:r>
            <a:r>
              <a:rPr lang="de-DE" dirty="0"/>
              <a:t> </a:t>
            </a:r>
            <a:r>
              <a:rPr lang="de-DE" dirty="0" err="1"/>
              <a:t>är</a:t>
            </a:r>
            <a:r>
              <a:rPr lang="de-DE" dirty="0"/>
              <a:t> </a:t>
            </a:r>
            <a:r>
              <a:rPr lang="de-DE" dirty="0" err="1"/>
              <a:t>helt</a:t>
            </a:r>
            <a:r>
              <a:rPr lang="de-DE" dirty="0"/>
              <a:t> gratis: RING 116111</a:t>
            </a:r>
          </a:p>
          <a:p>
            <a:r>
              <a:rPr lang="sv-SE" dirty="0">
                <a:hlinkClick r:id="rId3"/>
              </a:rPr>
              <a:t>Prata med oss | Bris - Barnens Rätt i Samhället</a:t>
            </a:r>
            <a:endParaRPr lang="sv-SE" dirty="0"/>
          </a:p>
          <a:p>
            <a:r>
              <a:rPr lang="sv-SE" dirty="0"/>
              <a:t>Även här hänvisar vi till webbplatsen </a:t>
            </a:r>
            <a:r>
              <a:rPr lang="sv-SE" dirty="0">
                <a:hlinkClick r:id="rId4"/>
              </a:rPr>
              <a:t>ECPAT </a:t>
            </a:r>
            <a:r>
              <a:rPr lang="sv-SE" dirty="0" err="1">
                <a:hlinkClick r:id="rId4"/>
              </a:rPr>
              <a:t>Hotline</a:t>
            </a:r>
            <a:r>
              <a:rPr lang="sv-SE" dirty="0">
                <a:hlinkClick r:id="rId4"/>
              </a:rPr>
              <a:t> - ECPAT Sverige</a:t>
            </a:r>
            <a:r>
              <a:rPr lang="sv-SE" dirty="0"/>
              <a:t> (alla former av sexuell övergrepp och exploatering av barn). </a:t>
            </a:r>
          </a:p>
        </p:txBody>
      </p:sp>
      <p:sp>
        <p:nvSpPr>
          <p:cNvPr id="4" name="Foliennummernplatzhalter 3"/>
          <p:cNvSpPr>
            <a:spLocks noGrp="1"/>
          </p:cNvSpPr>
          <p:nvPr>
            <p:ph type="sldNum" sz="quarter" idx="10"/>
          </p:nvPr>
        </p:nvSpPr>
        <p:spPr/>
        <p:txBody>
          <a:bodyPr/>
          <a:lstStyle/>
          <a:p>
            <a:fld id="{356247F2-DF26-4098-8687-178DB306E37B}" type="slidenum">
              <a:rPr lang="de-DE" smtClean="0"/>
              <a:t>11</a:t>
            </a:fld>
            <a:endParaRPr lang="de-DE"/>
          </a:p>
        </p:txBody>
      </p:sp>
    </p:spTree>
    <p:extLst>
      <p:ext uri="{BB962C8B-B14F-4D97-AF65-F5344CB8AC3E}">
        <p14:creationId xmlns:p14="http://schemas.microsoft.com/office/powerpoint/2010/main" val="88136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12</a:t>
            </a:fld>
            <a:endParaRPr lang="de-DE"/>
          </a:p>
        </p:txBody>
      </p:sp>
    </p:spTree>
    <p:extLst>
      <p:ext uri="{BB962C8B-B14F-4D97-AF65-F5344CB8AC3E}">
        <p14:creationId xmlns:p14="http://schemas.microsoft.com/office/powerpoint/2010/main" val="197495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Dessa frågor är användbara både för att sammanfatta vad som hände i videon och för att starta en diskussion om det: </a:t>
            </a:r>
          </a:p>
          <a:p>
            <a:r>
              <a:rPr lang="sv-SE" dirty="0"/>
              <a:t>De kan ställas antingen före eller efter att ha tittat på videon.</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13</a:t>
            </a:fld>
            <a:endParaRPr lang="de-DE"/>
          </a:p>
        </p:txBody>
      </p:sp>
    </p:spTree>
    <p:extLst>
      <p:ext uri="{BB962C8B-B14F-4D97-AF65-F5344CB8AC3E}">
        <p14:creationId xmlns:p14="http://schemas.microsoft.com/office/powerpoint/2010/main" val="65904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utbildningen sker online rekommenderar vi att du använder verktyg som t.ex. </a:t>
            </a:r>
            <a:r>
              <a:rPr lang="sv-SE" dirty="0" err="1"/>
              <a:t>Jamboard</a:t>
            </a:r>
            <a:r>
              <a:rPr lang="sv-SE" dirty="0"/>
              <a:t> eller </a:t>
            </a:r>
            <a:r>
              <a:rPr lang="sv-SE" dirty="0" err="1"/>
              <a:t>Mentimeter</a:t>
            </a:r>
            <a:r>
              <a:rPr lang="sv-SE" dirty="0"/>
              <a:t>.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14</a:t>
            </a:fld>
            <a:endParaRPr lang="de-DE"/>
          </a:p>
        </p:txBody>
      </p:sp>
    </p:spTree>
    <p:extLst>
      <p:ext uri="{BB962C8B-B14F-4D97-AF65-F5344CB8AC3E}">
        <p14:creationId xmlns:p14="http://schemas.microsoft.com/office/powerpoint/2010/main" val="194849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15</a:t>
            </a:fld>
            <a:endParaRPr lang="de-DE"/>
          </a:p>
        </p:txBody>
      </p:sp>
    </p:spTree>
    <p:extLst>
      <p:ext uri="{BB962C8B-B14F-4D97-AF65-F5344CB8AC3E}">
        <p14:creationId xmlns:p14="http://schemas.microsoft.com/office/powerpoint/2010/main" val="418237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Det föreslås </a:t>
            </a:r>
            <a:r>
              <a:rPr lang="sv-SE" dirty="0" smtClean="0"/>
              <a:t>att </a:t>
            </a:r>
            <a:r>
              <a:rPr lang="sv-SE" dirty="0"/>
              <a:t>man läser varje punkt i manifestet tillsammans med deltagarna, frågar dem om de håller med om påståendena och om de tillämpar dem i sin dagliga användning av internet</a:t>
            </a:r>
            <a:r>
              <a:rPr lang="sv-SE" dirty="0" smtClean="0"/>
              <a:t>. https://paroleostili.it/wp-content/uploads/2019/02/manifesto_a4_svedese.pdf </a:t>
            </a:r>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16</a:t>
            </a:fld>
            <a:endParaRPr lang="de-DE"/>
          </a:p>
        </p:txBody>
      </p:sp>
    </p:spTree>
    <p:extLst>
      <p:ext uri="{BB962C8B-B14F-4D97-AF65-F5344CB8AC3E}">
        <p14:creationId xmlns:p14="http://schemas.microsoft.com/office/powerpoint/2010/main" val="5395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Historien som berättas i videon är ett filmprojekt och fiktivt händelser men kan ha en stark känslomässig inverkan, särskilt på de mest känsliga människorna. Många ungdomar kan känna igen liknande situationer. Det rekommenderas därför att man tar upp frågan innan man tittar på innehållet.</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17</a:t>
            </a:fld>
            <a:endParaRPr lang="de-DE"/>
          </a:p>
        </p:txBody>
      </p:sp>
    </p:spTree>
    <p:extLst>
      <p:ext uri="{BB962C8B-B14F-4D97-AF65-F5344CB8AC3E}">
        <p14:creationId xmlns:p14="http://schemas.microsoft.com/office/powerpoint/2010/main" val="236967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Dessa frågor är användbara för att sammanfatta vad som har setts i videon och för att inleda en diskussion om vad som har setts: De kan ställas antingen före eller efter att du har tittat på videon.</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18</a:t>
            </a:fld>
            <a:endParaRPr lang="de-DE"/>
          </a:p>
        </p:txBody>
      </p:sp>
    </p:spTree>
    <p:extLst>
      <p:ext uri="{BB962C8B-B14F-4D97-AF65-F5344CB8AC3E}">
        <p14:creationId xmlns:p14="http://schemas.microsoft.com/office/powerpoint/2010/main" val="229296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19</a:t>
            </a:fld>
            <a:endParaRPr lang="de-DE"/>
          </a:p>
        </p:txBody>
      </p:sp>
    </p:spTree>
    <p:extLst>
      <p:ext uri="{BB962C8B-B14F-4D97-AF65-F5344CB8AC3E}">
        <p14:creationId xmlns:p14="http://schemas.microsoft.com/office/powerpoint/2010/main" val="372988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1200"/>
              </a:spcBef>
              <a:buNone/>
            </a:pPr>
            <a:r>
              <a:rPr lang="sv-SE" dirty="0"/>
              <a:t>I den första aktiviteten uppmanas deltagarna att presentera sig själva en efter en med sitt namn och förklara dess betydelse - ett sätt att reflektera över hur olika varje persons historia är.  Alternativt kan deltagarna, om de inte känner till betydelsen av sitt namn, berätta varför det namnet valdes för dem. Naturligtvis kan ni också slå upp namnet tillsammans.</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a:t>
            </a:fld>
            <a:endParaRPr lang="de-DE" dirty="0"/>
          </a:p>
        </p:txBody>
      </p:sp>
    </p:spTree>
    <p:extLst>
      <p:ext uri="{BB962C8B-B14F-4D97-AF65-F5344CB8AC3E}">
        <p14:creationId xmlns:p14="http://schemas.microsoft.com/office/powerpoint/2010/main" val="60975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Make</a:t>
            </a:r>
            <a:r>
              <a:rPr lang="de-DE" dirty="0"/>
              <a:t> </a:t>
            </a:r>
            <a:r>
              <a:rPr lang="de-DE" dirty="0" err="1"/>
              <a:t>Equal</a:t>
            </a:r>
            <a:r>
              <a:rPr lang="de-DE" dirty="0"/>
              <a:t> </a:t>
            </a:r>
            <a:r>
              <a:rPr lang="de-DE" dirty="0" err="1"/>
              <a:t>Näthatshjälpen</a:t>
            </a:r>
            <a:r>
              <a:rPr lang="de-DE" dirty="0"/>
              <a:t>: </a:t>
            </a:r>
            <a:r>
              <a:rPr lang="sv-SE" dirty="0">
                <a:hlinkClick r:id="rId3"/>
              </a:rPr>
              <a:t>Näthatshjälpen | #Skärpning | Make </a:t>
            </a:r>
            <a:r>
              <a:rPr lang="sv-SE" dirty="0" err="1">
                <a:hlinkClick r:id="rId3"/>
              </a:rPr>
              <a:t>Equal</a:t>
            </a:r>
            <a:endParaRPr lang="sv-SE" dirty="0"/>
          </a:p>
          <a:p>
            <a:endParaRPr lang="de-DE" dirty="0"/>
          </a:p>
          <a:p>
            <a:r>
              <a:rPr lang="de-DE" dirty="0"/>
              <a:t>Friends: </a:t>
            </a:r>
            <a:r>
              <a:rPr lang="de-DE" dirty="0" err="1"/>
              <a:t>Kunskapsbanken</a:t>
            </a:r>
            <a:r>
              <a:rPr lang="de-DE" dirty="0"/>
              <a:t> </a:t>
            </a:r>
            <a:r>
              <a:rPr lang="de-DE" dirty="0" err="1"/>
              <a:t>för</a:t>
            </a:r>
            <a:r>
              <a:rPr lang="de-DE" dirty="0"/>
              <a:t> </a:t>
            </a:r>
            <a:r>
              <a:rPr lang="de-DE" dirty="0" err="1"/>
              <a:t>föräldrar</a:t>
            </a:r>
            <a:r>
              <a:rPr lang="de-DE" dirty="0"/>
              <a:t> och </a:t>
            </a:r>
            <a:r>
              <a:rPr lang="de-DE" dirty="0" err="1"/>
              <a:t>närstående</a:t>
            </a:r>
            <a:r>
              <a:rPr lang="de-DE" dirty="0"/>
              <a:t>: </a:t>
            </a:r>
            <a:r>
              <a:rPr lang="sv-SE" dirty="0">
                <a:hlinkClick r:id="rId4"/>
              </a:rPr>
              <a:t>Vad är nätmobbning? | </a:t>
            </a:r>
            <a:r>
              <a:rPr lang="sv-SE" dirty="0" err="1">
                <a:hlinkClick r:id="rId4"/>
              </a:rPr>
              <a:t>Friends</a:t>
            </a:r>
            <a:endParaRPr lang="sv-SE" dirty="0"/>
          </a:p>
          <a:p>
            <a:endParaRPr lang="de-DE" dirty="0"/>
          </a:p>
          <a:p>
            <a:r>
              <a:rPr lang="de-DE" dirty="0" err="1"/>
              <a:t>Prinsparets</a:t>
            </a:r>
            <a:r>
              <a:rPr lang="de-DE" dirty="0"/>
              <a:t> </a:t>
            </a:r>
            <a:r>
              <a:rPr lang="de-DE" dirty="0" err="1"/>
              <a:t>Stiftelse</a:t>
            </a:r>
            <a:r>
              <a:rPr lang="de-DE" dirty="0"/>
              <a:t> </a:t>
            </a:r>
            <a:r>
              <a:rPr lang="de-DE" dirty="0" err="1"/>
              <a:t>med</a:t>
            </a:r>
            <a:r>
              <a:rPr lang="de-DE" dirty="0"/>
              <a:t> </a:t>
            </a:r>
            <a:r>
              <a:rPr lang="de-DE" dirty="0" err="1"/>
              <a:t>olika</a:t>
            </a:r>
            <a:r>
              <a:rPr lang="de-DE" dirty="0"/>
              <a:t> </a:t>
            </a:r>
            <a:r>
              <a:rPr lang="de-DE" dirty="0" err="1"/>
              <a:t>projekt</a:t>
            </a:r>
            <a:r>
              <a:rPr lang="de-DE" dirty="0"/>
              <a:t>: </a:t>
            </a:r>
            <a:r>
              <a:rPr lang="sv-SE" dirty="0">
                <a:hlinkClick r:id="rId5"/>
              </a:rPr>
              <a:t>Tryggare nätvardag | Prins Carl Philips och Prinsessan Sofias Stiftelse (prinsparetsstiftelse.se)</a:t>
            </a:r>
            <a:r>
              <a:rPr lang="de-DE" dirty="0"/>
              <a:t> </a:t>
            </a:r>
          </a:p>
        </p:txBody>
      </p:sp>
      <p:sp>
        <p:nvSpPr>
          <p:cNvPr id="4" name="Foliennummernplatzhalter 3"/>
          <p:cNvSpPr>
            <a:spLocks noGrp="1"/>
          </p:cNvSpPr>
          <p:nvPr>
            <p:ph type="sldNum" sz="quarter" idx="10"/>
          </p:nvPr>
        </p:nvSpPr>
        <p:spPr/>
        <p:txBody>
          <a:bodyPr/>
          <a:lstStyle/>
          <a:p>
            <a:fld id="{356247F2-DF26-4098-8687-178DB306E37B}" type="slidenum">
              <a:rPr lang="de-DE" smtClean="0"/>
              <a:t>20</a:t>
            </a:fld>
            <a:endParaRPr lang="de-DE"/>
          </a:p>
        </p:txBody>
      </p:sp>
    </p:spTree>
    <p:extLst>
      <p:ext uri="{BB962C8B-B14F-4D97-AF65-F5344CB8AC3E}">
        <p14:creationId xmlns:p14="http://schemas.microsoft.com/office/powerpoint/2010/main" val="411664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21</a:t>
            </a:fld>
            <a:endParaRPr lang="de-DE"/>
          </a:p>
        </p:txBody>
      </p:sp>
    </p:spTree>
    <p:extLst>
      <p:ext uri="{BB962C8B-B14F-4D97-AF65-F5344CB8AC3E}">
        <p14:creationId xmlns:p14="http://schemas.microsoft.com/office/powerpoint/2010/main" val="237164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Slide 22-24:</a:t>
            </a:r>
            <a:r>
              <a:rPr lang="de-DE" b="1" baseline="0" dirty="0"/>
              <a:t> </a:t>
            </a:r>
            <a:r>
              <a:rPr lang="sv-SE" b="1" baseline="0" dirty="0"/>
              <a:t>Presentation av No </a:t>
            </a:r>
            <a:r>
              <a:rPr lang="sv-SE" b="1" baseline="0" dirty="0" err="1"/>
              <a:t>Blame</a:t>
            </a:r>
            <a:r>
              <a:rPr lang="sv-SE" b="1" baseline="0" dirty="0"/>
              <a:t> Approach (endast för lärare)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No </a:t>
            </a:r>
            <a:r>
              <a:rPr lang="sv-SE" dirty="0" err="1"/>
              <a:t>Blame</a:t>
            </a:r>
            <a:r>
              <a:rPr lang="sv-SE" dirty="0"/>
              <a:t> Approach är en lösningsorienterad metod. Metoden har etablerats som ett effektivt verktyg för att hantera mobbningsproblem i skolan.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Steg 1: Du har ett samtal med den berörda personen. Syftet med samtalet är att bygga upp ett förtroende. Det handlar inte om att känna till alla detaljer, utan att veta vem som alla var och är inblandade.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Steg 2: Bilda en stödgrupp. Bjud in de främsta förövarna av mobbningen, efterföljare samt personer som inte alls är inblandade men som kan spela en konstruktiv/hjälplig roll. Tillsammans bildar de stödgruppen. Som regel bör gruppen bestå av cirka 6-8 deltagare. Det handlar inte om att straffa någon. Den berörda personen är inte involverad. Tillsammans ska deltagarna fundera på hur de kan hjälpa den berörda personen, hur de tillsammans kan förbättra situationen etc. Fokus ligger på att förbättra situationen. Fokus ligger på att förbättra den berörda situationens situation, inte på att skylla på varandra eller vem som gjorde vad. </a:t>
            </a:r>
            <a:r>
              <a:rPr lang="de-DE" baseline="0" dirty="0"/>
              <a:t/>
            </a:r>
            <a:br>
              <a:rPr lang="de-DE" baseline="0" dirty="0"/>
            </a:b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Steg 3: Uppföljningsdiskussioner (individuellt) - diskutera med alla individuellt - inklusive den berörda personen - hur situationen har utvecklats. Detta steg är viktigt för att situationen ska kunna återställas. Individuella diskussioner är viktiga eftersom alla hålls direkt ansvariga.</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22</a:t>
            </a:fld>
            <a:endParaRPr lang="de-DE"/>
          </a:p>
        </p:txBody>
      </p:sp>
    </p:spTree>
    <p:extLst>
      <p:ext uri="{BB962C8B-B14F-4D97-AF65-F5344CB8AC3E}">
        <p14:creationId xmlns:p14="http://schemas.microsoft.com/office/powerpoint/2010/main" val="234990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Titta först på den här videon utan deltagare. Svara sedan på följande frågor: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är steg 1 i No </a:t>
            </a:r>
            <a:r>
              <a:rPr lang="sv-SE" baseline="0" dirty="0" err="1"/>
              <a:t>Blame</a:t>
            </a:r>
            <a:r>
              <a:rPr lang="sv-SE" baseline="0" dirty="0"/>
              <a: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är steg 2 i No </a:t>
            </a:r>
            <a:r>
              <a:rPr lang="sv-SE" baseline="0" dirty="0" err="1"/>
              <a:t>Blame</a:t>
            </a:r>
            <a:r>
              <a:rPr lang="sv-SE" baseline="0" dirty="0"/>
              <a: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Vad är steg 3 i No </a:t>
            </a:r>
            <a:r>
              <a:rPr lang="sv-SE" baseline="0" dirty="0" err="1"/>
              <a:t>Blame</a:t>
            </a:r>
            <a:r>
              <a:rPr lang="sv-SE" baseline="0" dirty="0"/>
              <a: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Fördelar och nackdelar med No </a:t>
            </a:r>
            <a:r>
              <a:rPr lang="sv-SE" baseline="0" dirty="0" err="1"/>
              <a:t>Blame</a:t>
            </a:r>
            <a:r>
              <a:rPr lang="sv-SE" baseline="0" dirty="0"/>
              <a:t>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(Har du några farhågor om tillvägagångssättet eller kan du redan föreställa dig vad det kommer att ge dig i praktiken.</a:t>
            </a:r>
            <a:r>
              <a:rPr lang="de-DE" baseline="0" dirty="0"/>
              <a:t>Weiterführende Informationen: http://www.no-blame-approach.de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När du har gjort rollspelet på nästa sida kan du titta på videon med dina deltagare och diskutera fråga 1-4 med dem. Efteråt kan du naturligtvis också göra ett rollspel med deltagarna så att de också förstår principen. Du kan också använda berättelsen i videon som grund för rollspelet.</a:t>
            </a: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23</a:t>
            </a:fld>
            <a:endParaRPr lang="de-DE"/>
          </a:p>
        </p:txBody>
      </p:sp>
    </p:spTree>
    <p:extLst>
      <p:ext uri="{BB962C8B-B14F-4D97-AF65-F5344CB8AC3E}">
        <p14:creationId xmlns:p14="http://schemas.microsoft.com/office/powerpoint/2010/main" val="155975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Rollspelsmetoden rekommenderas för att öva på No </a:t>
            </a:r>
            <a:r>
              <a:rPr lang="sv-SE" baseline="0" dirty="0" err="1"/>
              <a:t>Blame</a:t>
            </a:r>
            <a:r>
              <a:rPr lang="sv-SE" baseline="0" dirty="0"/>
              <a:t> Approach. För att göra detta, samarbeta med flera kollegor. Ni kan hitta på ett eget scenario eller använda följande förslag. Om ni inte kan spela alla roller kan ni turas om att spela olika roller eller fundera tillsammans på vad den här personen skulle säga/göra. Du kan naturligtvis också använda berättelsen i videon som utgångspunkt för rollspelet.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1: Mobbningsoffer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Eleven mobbades av tre klasskamrater via mobiltelefon och i olika chattar.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Han/hon är mycket ledsen men också mycket arg.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Han/hon anförtror sig till sin bästa vän.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2: Pojkvän/flickvän/vännen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kände inte till nätmobbningen.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Han/hon rekommenderar att man pratar med läraren om 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Han/hon uppmuntrar antingen personen att själv prata med läraren eller tar över.</a:t>
            </a: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3: Förövare/Förövaren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känner sig ignorerad av mobbningsoffret,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är avundsjuk på honom eller henne eftersom han eller hon alltid är närvarande vid allting,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är bjuden överallt och han eller hon inte är det. Han/hon bestämmer sig för att skriva elaka meddelanden.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Eftersom han/hon inte vill göra det ensam ber han/hon sin bästa vän att vara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4: Följare/Vänner till förövaren.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 ville inte göra sin pojkvän/flickvän besviken och deltog.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5: Klasskamrater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Har inget med mobbning att göra, men är i samma klass/grupp och kan ge ett viktigt bidrag.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Roll 6: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err="1"/>
              <a:t>LärareFörsök</a:t>
            </a:r>
            <a:r>
              <a:rPr lang="sv-SE" baseline="0" dirty="0"/>
              <a:t> att hitta en lösning tillsammans med alla och använd No </a:t>
            </a:r>
            <a:r>
              <a:rPr lang="sv-SE" baseline="0" dirty="0" err="1"/>
              <a:t>Blame</a:t>
            </a:r>
            <a:r>
              <a:rPr lang="sv-SE" baseline="0" dirty="0"/>
              <a:t> Approach.</a:t>
            </a:r>
          </a:p>
        </p:txBody>
      </p:sp>
      <p:sp>
        <p:nvSpPr>
          <p:cNvPr id="4" name="Foliennummernplatzhalter 3"/>
          <p:cNvSpPr>
            <a:spLocks noGrp="1"/>
          </p:cNvSpPr>
          <p:nvPr>
            <p:ph type="sldNum" sz="quarter" idx="10"/>
          </p:nvPr>
        </p:nvSpPr>
        <p:spPr/>
        <p:txBody>
          <a:bodyPr/>
          <a:lstStyle/>
          <a:p>
            <a:fld id="{356247F2-DF26-4098-8687-178DB306E37B}" type="slidenum">
              <a:rPr lang="de-DE" smtClean="0"/>
              <a:t>24</a:t>
            </a:fld>
            <a:endParaRPr lang="de-DE"/>
          </a:p>
        </p:txBody>
      </p:sp>
    </p:spTree>
    <p:extLst>
      <p:ext uri="{BB962C8B-B14F-4D97-AF65-F5344CB8AC3E}">
        <p14:creationId xmlns:p14="http://schemas.microsoft.com/office/powerpoint/2010/main" val="2144813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SzPct val="10000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247F2-DF26-4098-8687-178DB306E37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44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Detta är en användbar aktivitet för att få en överblick över deltagarnas kunskapsnivå i ämnet.</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3</a:t>
            </a:fld>
            <a:endParaRPr lang="de-DE"/>
          </a:p>
        </p:txBody>
      </p:sp>
    </p:spTree>
    <p:extLst>
      <p:ext uri="{BB962C8B-B14F-4D97-AF65-F5344CB8AC3E}">
        <p14:creationId xmlns:p14="http://schemas.microsoft.com/office/powerpoint/2010/main" val="342905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Videon</a:t>
            </a:r>
            <a:r>
              <a:rPr lang="de-DE" dirty="0"/>
              <a:t> </a:t>
            </a:r>
            <a:r>
              <a:rPr lang="de-DE" dirty="0" err="1"/>
              <a:t>är</a:t>
            </a:r>
            <a:r>
              <a:rPr lang="de-DE" dirty="0"/>
              <a:t> </a:t>
            </a:r>
            <a:r>
              <a:rPr lang="de-DE" dirty="0" err="1"/>
              <a:t>från</a:t>
            </a:r>
            <a:r>
              <a:rPr lang="de-DE" dirty="0"/>
              <a:t> </a:t>
            </a:r>
            <a:r>
              <a:rPr lang="de-DE" dirty="0" err="1"/>
              <a:t>Orka</a:t>
            </a:r>
            <a:r>
              <a:rPr lang="de-DE" dirty="0"/>
              <a:t> </a:t>
            </a:r>
            <a:r>
              <a:rPr lang="de-DE" dirty="0" err="1"/>
              <a:t>plugga</a:t>
            </a:r>
            <a:r>
              <a:rPr lang="de-DE" dirty="0"/>
              <a:t> </a:t>
            </a:r>
            <a:r>
              <a:rPr lang="de-DE" dirty="0" err="1"/>
              <a:t>från</a:t>
            </a:r>
            <a:r>
              <a:rPr lang="de-DE" dirty="0"/>
              <a:t> 2019 och </a:t>
            </a:r>
            <a:r>
              <a:rPr lang="de-DE" dirty="0" err="1"/>
              <a:t>förklara</a:t>
            </a:r>
            <a:r>
              <a:rPr lang="de-DE" dirty="0"/>
              <a:t> </a:t>
            </a:r>
            <a:r>
              <a:rPr lang="de-DE" dirty="0" err="1"/>
              <a:t>Näthat</a:t>
            </a:r>
            <a:r>
              <a:rPr lang="de-DE" dirty="0"/>
              <a:t>. En Polis </a:t>
            </a:r>
            <a:r>
              <a:rPr lang="de-DE" dirty="0" err="1"/>
              <a:t>berätta</a:t>
            </a:r>
            <a:r>
              <a:rPr lang="de-DE" dirty="0"/>
              <a:t> </a:t>
            </a:r>
            <a:r>
              <a:rPr lang="de-DE" dirty="0" err="1"/>
              <a:t>vad</a:t>
            </a:r>
            <a:r>
              <a:rPr lang="de-DE" dirty="0"/>
              <a:t> </a:t>
            </a:r>
            <a:r>
              <a:rPr lang="de-DE" dirty="0" err="1"/>
              <a:t>som</a:t>
            </a:r>
            <a:r>
              <a:rPr lang="de-DE" dirty="0"/>
              <a:t> </a:t>
            </a:r>
            <a:r>
              <a:rPr lang="de-DE" dirty="0" err="1"/>
              <a:t>är</a:t>
            </a:r>
            <a:r>
              <a:rPr lang="de-DE" dirty="0"/>
              <a:t> </a:t>
            </a:r>
            <a:r>
              <a:rPr lang="de-DE" dirty="0" err="1"/>
              <a:t>olagligt</a:t>
            </a:r>
            <a:r>
              <a:rPr lang="de-DE" dirty="0"/>
              <a:t>/</a:t>
            </a:r>
            <a:r>
              <a:rPr lang="de-DE" dirty="0" err="1"/>
              <a:t>brottsligt</a:t>
            </a:r>
            <a:r>
              <a:rPr lang="de-DE" dirty="0"/>
              <a:t>. </a:t>
            </a:r>
            <a:r>
              <a:rPr lang="de-DE" dirty="0" err="1"/>
              <a:t>Det</a:t>
            </a:r>
            <a:r>
              <a:rPr lang="de-DE" dirty="0"/>
              <a:t> </a:t>
            </a:r>
            <a:r>
              <a:rPr lang="de-DE" dirty="0" err="1"/>
              <a:t>finns</a:t>
            </a:r>
            <a:r>
              <a:rPr lang="de-DE" dirty="0"/>
              <a:t> </a:t>
            </a:r>
            <a:r>
              <a:rPr lang="de-DE" dirty="0" err="1"/>
              <a:t>även</a:t>
            </a:r>
            <a:r>
              <a:rPr lang="de-DE" dirty="0"/>
              <a:t> </a:t>
            </a:r>
            <a:r>
              <a:rPr lang="de-DE" dirty="0" err="1"/>
              <a:t>info</a:t>
            </a:r>
            <a:r>
              <a:rPr lang="de-DE" dirty="0"/>
              <a:t> hur och </a:t>
            </a:r>
            <a:r>
              <a:rPr lang="de-DE" dirty="0" err="1"/>
              <a:t>när</a:t>
            </a:r>
            <a:r>
              <a:rPr lang="de-DE" dirty="0"/>
              <a:t> man </a:t>
            </a:r>
            <a:r>
              <a:rPr lang="de-DE" dirty="0" err="1"/>
              <a:t>ska</a:t>
            </a:r>
            <a:r>
              <a:rPr lang="de-DE" dirty="0"/>
              <a:t> </a:t>
            </a:r>
            <a:r>
              <a:rPr lang="de-DE" dirty="0" err="1"/>
              <a:t>polisanmäla</a:t>
            </a:r>
            <a:r>
              <a:rPr lang="de-DE" dirty="0"/>
              <a:t>. </a:t>
            </a:r>
          </a:p>
        </p:txBody>
      </p:sp>
      <p:sp>
        <p:nvSpPr>
          <p:cNvPr id="4" name="Foliennummernplatzhalter 3"/>
          <p:cNvSpPr>
            <a:spLocks noGrp="1"/>
          </p:cNvSpPr>
          <p:nvPr>
            <p:ph type="sldNum" sz="quarter" idx="10"/>
          </p:nvPr>
        </p:nvSpPr>
        <p:spPr/>
        <p:txBody>
          <a:bodyPr/>
          <a:lstStyle/>
          <a:p>
            <a:fld id="{356247F2-DF26-4098-8687-178DB306E37B}" type="slidenum">
              <a:rPr lang="de-DE" smtClean="0"/>
              <a:t>4</a:t>
            </a:fld>
            <a:endParaRPr lang="de-DE"/>
          </a:p>
        </p:txBody>
      </p:sp>
    </p:spTree>
    <p:extLst>
      <p:ext uri="{BB962C8B-B14F-4D97-AF65-F5344CB8AC3E}">
        <p14:creationId xmlns:p14="http://schemas.microsoft.com/office/powerpoint/2010/main" val="231580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sv-SE" dirty="0"/>
              <a:t>Frågorna är användbara både för att sammanfatta vad du har sett i videon och för att inleda en diskussion om det: De kan ställas antingen före eller efter att du har tittat på videon.</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5</a:t>
            </a:fld>
            <a:endParaRPr lang="de-DE"/>
          </a:p>
        </p:txBody>
      </p:sp>
    </p:spTree>
    <p:extLst>
      <p:ext uri="{BB962C8B-B14F-4D97-AF65-F5344CB8AC3E}">
        <p14:creationId xmlns:p14="http://schemas.microsoft.com/office/powerpoint/2010/main" val="329555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10"/>
          </p:nvPr>
        </p:nvSpPr>
        <p:spPr/>
        <p:txBody>
          <a:bodyPr/>
          <a:lstStyle/>
          <a:p>
            <a:fld id="{356247F2-DF26-4098-8687-178DB306E37B}" type="slidenum">
              <a:rPr lang="de-DE" smtClean="0"/>
              <a:t>6</a:t>
            </a:fld>
            <a:endParaRPr lang="de-DE"/>
          </a:p>
        </p:txBody>
      </p:sp>
    </p:spTree>
    <p:extLst>
      <p:ext uri="{BB962C8B-B14F-4D97-AF65-F5344CB8AC3E}">
        <p14:creationId xmlns:p14="http://schemas.microsoft.com/office/powerpoint/2010/main" val="49406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7</a:t>
            </a:fld>
            <a:endParaRPr lang="de-DE"/>
          </a:p>
        </p:txBody>
      </p:sp>
    </p:spTree>
    <p:extLst>
      <p:ext uri="{BB962C8B-B14F-4D97-AF65-F5344CB8AC3E}">
        <p14:creationId xmlns:p14="http://schemas.microsoft.com/office/powerpoint/2010/main" val="41980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8</a:t>
            </a:fld>
            <a:endParaRPr lang="de-DE"/>
          </a:p>
        </p:txBody>
      </p:sp>
    </p:spTree>
    <p:extLst>
      <p:ext uri="{BB962C8B-B14F-4D97-AF65-F5344CB8AC3E}">
        <p14:creationId xmlns:p14="http://schemas.microsoft.com/office/powerpoint/2010/main" val="384969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9</a:t>
            </a:fld>
            <a:endParaRPr lang="de-DE"/>
          </a:p>
        </p:txBody>
      </p:sp>
    </p:spTree>
    <p:extLst>
      <p:ext uri="{BB962C8B-B14F-4D97-AF65-F5344CB8AC3E}">
        <p14:creationId xmlns:p14="http://schemas.microsoft.com/office/powerpoint/2010/main" val="67645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4347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601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8008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85500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4621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5027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66E1FF6-B754-4ECC-8953-400EEB6ED077}" type="datetimeFigureOut">
              <a:rPr lang="de-DE" smtClean="0"/>
              <a:t>01.04.2023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47311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66E1FF6-B754-4ECC-8953-400EEB6ED077}" type="datetimeFigureOut">
              <a:rPr lang="de-DE" smtClean="0"/>
              <a:t>01.04.2023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3465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6E1FF6-B754-4ECC-8953-400EEB6ED077}" type="datetimeFigureOut">
              <a:rPr lang="de-DE" smtClean="0"/>
              <a:t>01.04.2023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47234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1499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8484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E1FF6-B754-4ECC-8953-400EEB6ED077}" type="datetimeFigureOut">
              <a:rPr lang="de-DE" smtClean="0"/>
              <a:t>01.04.2023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5B058-10B1-4EA0-98CB-6E222B7AC62D}" type="slidenum">
              <a:rPr lang="de-DE" smtClean="0"/>
              <a:t>‹Nr.›</a:t>
            </a:fld>
            <a:endParaRPr lang="de-DE"/>
          </a:p>
        </p:txBody>
      </p:sp>
    </p:spTree>
    <p:extLst>
      <p:ext uri="{BB962C8B-B14F-4D97-AF65-F5344CB8AC3E}">
        <p14:creationId xmlns:p14="http://schemas.microsoft.com/office/powerpoint/2010/main" val="317689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watch?v=m1wWXaGaQs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IOnwVnK_RKE" TargetMode="External"/><Relationship Id="rId5" Type="http://schemas.openxmlformats.org/officeDocument/2006/relationships/hyperlink" Target="https://friends.se/kunskapsbanken/fakta/vad-ar-natmobbning/" TargetMode="External"/><Relationship Id="rId4" Type="http://schemas.openxmlformats.org/officeDocument/2006/relationships/hyperlink" Target="https://www.klicksafe.de/cybermobb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ocialwarning.it/"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3LVTZ51aBdo?start=6&amp;feature=oembed" TargetMode="External"/><Relationship Id="rId6" Type="http://schemas.openxmlformats.org/officeDocument/2006/relationships/image" Target="../media/image9.jpeg"/><Relationship Id="rId5" Type="http://schemas.openxmlformats.org/officeDocument/2006/relationships/hyperlink" Target="https://www.youtube.com/watch?v=hUIwW2gpw6c"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paroleostili.it/manifest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M0bvrVwKkiY?feature=oembed" TargetMode="External"/><Relationship Id="rId6" Type="http://schemas.openxmlformats.org/officeDocument/2006/relationships/image" Target="../media/image12.jpeg"/><Relationship Id="rId5" Type="http://schemas.openxmlformats.org/officeDocument/2006/relationships/hyperlink" Target="https://www.youtube.com/watch?v=M0bvrVwKkiY"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z3fgBbXkCZM" TargetMode="External"/><Relationship Id="rId5" Type="http://schemas.openxmlformats.org/officeDocument/2006/relationships/image" Target="../media/image13.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respact-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youtube.com/watch?v=xQcKt8JIQp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hyperlink" Target="https://nathatshjalpen.se/k/lag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2776755"/>
          </a:xfrm>
        </p:spPr>
        <p:txBody>
          <a:bodyPr>
            <a:normAutofit fontScale="90000"/>
          </a:bodyPr>
          <a:lstStyle/>
          <a:p>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Erasmus+ Project </a:t>
            </a:r>
            <a:b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1600" b="1" dirty="0" err="1">
                <a:solidFill>
                  <a:prstClr val="black"/>
                </a:solidFill>
                <a:latin typeface="Verdana" panose="020B0604030504040204" pitchFamily="34" charset="0"/>
                <a:ea typeface="Verdana" panose="020B0604030504040204" pitchFamily="34" charset="0"/>
                <a:cs typeface="Verdana" panose="020B0604030504040204" pitchFamily="34" charset="0"/>
              </a:rPr>
              <a:t>respACT</a:t>
            </a: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 – Activating VET teachers to counter hate speech and cyberbullying” </a:t>
            </a:r>
            <a: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n° 2020-1-DE02-KA202-007716</a:t>
            </a: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#ACTonCyberbullying</a:t>
            </a:r>
            <a:b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rgbClr val="FF0000"/>
              </a:solidFill>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a:xfrm>
            <a:off x="1524000" y="4972050"/>
            <a:ext cx="9144000" cy="457199"/>
          </a:xfrm>
        </p:spPr>
        <p:txBody>
          <a:bodyPr>
            <a:noAutofit/>
          </a:bodyPr>
          <a:lstStyle/>
          <a:p>
            <a:pPr>
              <a:tabLst>
                <a:tab pos="2560320" algn="l"/>
              </a:tabLst>
            </a:pPr>
            <a:r>
              <a:rPr lang="en-GB" sz="1000" dirty="0">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reflects the view only of the authors, and the Commission cannot be held responsible for any use which may be made of the information contained therein.</a:t>
            </a:r>
            <a:endParaRPr lang="de-DE"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eck 5"/>
          <p:cNvSpPr/>
          <p:nvPr/>
        </p:nvSpPr>
        <p:spPr>
          <a:xfrm>
            <a:off x="5542002" y="3244334"/>
            <a:ext cx="1107996" cy="369332"/>
          </a:xfrm>
          <a:prstGeom prst="rect">
            <a:avLst/>
          </a:prstGeom>
        </p:spPr>
        <p:txBody>
          <a:bodyPr wrap="none">
            <a:spAutoFit/>
          </a:bodyPr>
          <a:lstStyle/>
          <a:p>
            <a:r>
              <a:rPr lang="de-DE" dirty="0"/>
              <a:t> 	</a:t>
            </a:r>
          </a:p>
        </p:txBody>
      </p:sp>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1524000" y="524828"/>
            <a:ext cx="2901315" cy="597535"/>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644" y="423738"/>
            <a:ext cx="1243461" cy="698623"/>
          </a:xfrm>
          <a:prstGeom prst="rect">
            <a:avLst/>
          </a:prstGeom>
        </p:spPr>
      </p:pic>
      <p:pic>
        <p:nvPicPr>
          <p:cNvPr id="21" name="Grafik 20"/>
          <p:cNvPicPr>
            <a:picLocks noChangeAspect="1"/>
          </p:cNvPicPr>
          <p:nvPr/>
        </p:nvPicPr>
        <p:blipFill>
          <a:blip r:embed="rId5"/>
          <a:stretch>
            <a:fillRect/>
          </a:stretch>
        </p:blipFill>
        <p:spPr>
          <a:xfrm>
            <a:off x="3551969" y="5776545"/>
            <a:ext cx="5400675" cy="695325"/>
          </a:xfrm>
          <a:prstGeom prst="rect">
            <a:avLst/>
          </a:prstGeom>
        </p:spPr>
      </p:pic>
      <p:pic>
        <p:nvPicPr>
          <p:cNvPr id="9" name="Grafik 8"/>
          <p:cNvPicPr>
            <a:picLocks noChangeAspect="1"/>
          </p:cNvPicPr>
          <p:nvPr/>
        </p:nvPicPr>
        <p:blipFill>
          <a:blip r:embed="rId6"/>
          <a:stretch>
            <a:fillRect/>
          </a:stretch>
        </p:blipFill>
        <p:spPr>
          <a:xfrm>
            <a:off x="9344500" y="5512409"/>
            <a:ext cx="2403748" cy="1223595"/>
          </a:xfrm>
          <a:prstGeom prst="rect">
            <a:avLst/>
          </a:prstGeom>
        </p:spPr>
      </p:pic>
    </p:spTree>
    <p:extLst>
      <p:ext uri="{BB962C8B-B14F-4D97-AF65-F5344CB8AC3E}">
        <p14:creationId xmlns:p14="http://schemas.microsoft.com/office/powerpoint/2010/main" val="196481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419631"/>
            <a:ext cx="3762814" cy="1077218"/>
          </a:xfrm>
          <a:prstGeom prst="rect">
            <a:avLst/>
          </a:prstGeom>
          <a:noFill/>
        </p:spPr>
        <p:txBody>
          <a:bodyPr wrap="square" rtlCol="0">
            <a:spAutoFit/>
          </a:bodyPr>
          <a:lstStyle/>
          <a:p>
            <a:endParaRPr lang="en-US" sz="3200" b="1" dirty="0">
              <a:solidFill>
                <a:schemeClr val="bg1"/>
              </a:solidFill>
              <a:latin typeface="Verdana" panose="020B0604030504040204" pitchFamily="34" charset="0"/>
              <a:ea typeface="Verdana" panose="020B0604030504040204" pitchFamily="34" charset="0"/>
            </a:endParaRPr>
          </a:p>
          <a:p>
            <a:r>
              <a:rPr lang="en-US" sz="3200" b="1" dirty="0" err="1">
                <a:solidFill>
                  <a:schemeClr val="bg1"/>
                </a:solidFill>
                <a:latin typeface="Verdana" panose="020B0604030504040204" pitchFamily="34" charset="0"/>
                <a:ea typeface="Verdana" panose="020B0604030504040204" pitchFamily="34" charset="0"/>
              </a:rPr>
              <a:t>Lär</a:t>
            </a:r>
            <a:r>
              <a:rPr lang="en-US" sz="3200" b="1" dirty="0">
                <a:solidFill>
                  <a:schemeClr val="bg1"/>
                </a:solidFill>
                <a:latin typeface="Verdana" panose="020B0604030504040204" pitchFamily="34" charset="0"/>
                <a:ea typeface="Verdana" panose="020B0604030504040204" pitchFamily="34" charset="0"/>
              </a:rPr>
              <a:t> dig </a:t>
            </a:r>
            <a:r>
              <a:rPr lang="en-US" sz="3200" b="1" dirty="0" err="1">
                <a:solidFill>
                  <a:schemeClr val="bg1"/>
                </a:solidFill>
                <a:latin typeface="Verdana" panose="020B0604030504040204" pitchFamily="34" charset="0"/>
                <a:ea typeface="Verdana" panose="020B0604030504040204" pitchFamily="34" charset="0"/>
              </a:rPr>
              <a:t>mer</a:t>
            </a:r>
            <a:r>
              <a:rPr lang="en-US" sz="3200" b="1" dirty="0">
                <a:solidFill>
                  <a:schemeClr val="bg1"/>
                </a:solidFill>
                <a:latin typeface="Verdana" panose="020B0604030504040204" pitchFamily="34" charset="0"/>
                <a:ea typeface="Verdana" panose="020B0604030504040204" pitchFamily="34" charset="0"/>
              </a:rPr>
              <a:t>!</a:t>
            </a:r>
            <a:endParaRPr lang="it-IT" sz="3200" b="1" dirty="0">
              <a:solidFill>
                <a:schemeClr val="bg1"/>
              </a:solidFill>
              <a:latin typeface="Verdana" panose="020B0604030504040204" pitchFamily="34" charset="0"/>
              <a:ea typeface="Verdana" panose="020B0604030504040204" pitchFamily="34" charset="0"/>
            </a:endParaRPr>
          </a:p>
        </p:txBody>
      </p:sp>
      <p:sp>
        <p:nvSpPr>
          <p:cNvPr id="7" name="Segnaposto contenuto 2">
            <a:extLst>
              <a:ext uri="{FF2B5EF4-FFF2-40B4-BE49-F238E27FC236}">
                <a16:creationId xmlns:a16="http://schemas.microsoft.com/office/drawing/2014/main" id="{FE6314CC-FDF2-45E4-9E65-C9A4B66C6C8E}"/>
              </a:ext>
            </a:extLst>
          </p:cNvPr>
          <p:cNvSpPr>
            <a:spLocks noGrp="1"/>
          </p:cNvSpPr>
          <p:nvPr>
            <p:ph idx="1"/>
          </p:nvPr>
        </p:nvSpPr>
        <p:spPr>
          <a:xfrm>
            <a:off x="4787833" y="1419631"/>
            <a:ext cx="7012021" cy="4424631"/>
          </a:xfrm>
        </p:spPr>
        <p:txBody>
          <a:bodyPr vert="horz" lIns="91440" tIns="45720" rIns="91440" bIns="45720" rtlCol="0" anchor="t">
            <a:normAutofit/>
          </a:bodyPr>
          <a:lstStyle/>
          <a:p>
            <a:pPr marL="0" indent="0">
              <a:buNone/>
            </a:pPr>
            <a:r>
              <a:rPr lang="en-US" sz="2400" dirty="0">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Friends:</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Kunskapsbanken</a:t>
            </a:r>
            <a:r>
              <a:rPr lang="en-US" sz="2400" dirty="0">
                <a:latin typeface="Verdana" panose="020B0604030504040204" pitchFamily="34" charset="0"/>
                <a:ea typeface="Verdana" panose="020B0604030504040204" pitchFamily="34" charset="0"/>
              </a:rPr>
              <a:t> för </a:t>
            </a:r>
            <a:r>
              <a:rPr lang="en-US" sz="2400" dirty="0" err="1">
                <a:latin typeface="Verdana" panose="020B0604030504040204" pitchFamily="34" charset="0"/>
                <a:ea typeface="Verdana" panose="020B0604030504040204" pitchFamily="34" charset="0"/>
              </a:rPr>
              <a:t>föräldrar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och</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närstånde</a:t>
            </a:r>
            <a:r>
              <a:rPr lang="en-US" sz="2400" dirty="0">
                <a:latin typeface="Verdana" panose="020B0604030504040204" pitchFamily="34" charset="0"/>
                <a:ea typeface="Verdana" panose="020B0604030504040204" pitchFamily="34" charset="0"/>
              </a:rPr>
              <a:t>: </a:t>
            </a:r>
            <a:r>
              <a:rPr lang="sv-SE" sz="2400" dirty="0">
                <a:latin typeface="Verdana" panose="020B0604030504040204" pitchFamily="34" charset="0"/>
                <a:ea typeface="Verdana" panose="020B0604030504040204" pitchFamily="34" charset="0"/>
                <a:hlinkClick r:id="rId5"/>
              </a:rPr>
              <a:t>Vad är nätmobbning? | </a:t>
            </a:r>
            <a:r>
              <a:rPr lang="sv-SE" sz="2400" dirty="0" err="1">
                <a:latin typeface="Verdana" panose="020B0604030504040204" pitchFamily="34" charset="0"/>
                <a:ea typeface="Verdana" panose="020B0604030504040204" pitchFamily="34" charset="0"/>
                <a:hlinkClick r:id="rId5"/>
              </a:rPr>
              <a:t>Friends</a:t>
            </a:r>
            <a:endParaRPr lang="sv-SE" sz="2400" dirty="0">
              <a:latin typeface="Verdana" panose="020B0604030504040204" pitchFamily="34" charset="0"/>
              <a:ea typeface="Verdana" panose="020B0604030504040204" pitchFamily="34" charset="0"/>
            </a:endParaRPr>
          </a:p>
          <a:p>
            <a:pPr marL="0" indent="0">
              <a:buNone/>
            </a:pPr>
            <a:endParaRPr lang="sv-SE" sz="2400" dirty="0">
              <a:latin typeface="Verdana" panose="020B0604030504040204" pitchFamily="34" charset="0"/>
              <a:ea typeface="Verdana" panose="020B0604030504040204" pitchFamily="34" charset="0"/>
            </a:endParaRPr>
          </a:p>
          <a:p>
            <a:pPr marL="0" indent="0">
              <a:buNone/>
            </a:pPr>
            <a:r>
              <a:rPr lang="sv-SE" sz="2400" dirty="0" err="1">
                <a:latin typeface="Verdana" panose="020B0604030504040204" pitchFamily="34" charset="0"/>
                <a:ea typeface="Verdana" panose="020B0604030504040204" pitchFamily="34" charset="0"/>
              </a:rPr>
              <a:t>Friends</a:t>
            </a:r>
            <a:r>
              <a:rPr lang="sv-SE" sz="2400" dirty="0">
                <a:latin typeface="Verdana" panose="020B0604030504040204" pitchFamily="34" charset="0"/>
                <a:ea typeface="Verdana" panose="020B0604030504040204" pitchFamily="34" charset="0"/>
              </a:rPr>
              <a:t>: </a:t>
            </a:r>
            <a:r>
              <a:rPr lang="sv-SE" sz="2400" dirty="0" err="1">
                <a:latin typeface="Verdana" panose="020B0604030504040204" pitchFamily="34" charset="0"/>
                <a:ea typeface="Verdana" panose="020B0604030504040204" pitchFamily="34" charset="0"/>
                <a:hlinkClick r:id="rId6"/>
              </a:rPr>
              <a:t>Friends</a:t>
            </a:r>
            <a:r>
              <a:rPr lang="sv-SE" sz="2400" dirty="0">
                <a:latin typeface="Verdana" panose="020B0604030504040204" pitchFamily="34" charset="0"/>
                <a:ea typeface="Verdana" panose="020B0604030504040204" pitchFamily="34" charset="0"/>
                <a:hlinkClick r:id="rId6"/>
              </a:rPr>
              <a:t> förklarar | Vad är mobbning? – YouTube</a:t>
            </a:r>
            <a:endParaRPr lang="sv-SE" sz="2400" dirty="0">
              <a:latin typeface="Verdana" panose="020B0604030504040204" pitchFamily="34" charset="0"/>
              <a:ea typeface="Verdana" panose="020B0604030504040204" pitchFamily="34" charset="0"/>
            </a:endParaRPr>
          </a:p>
          <a:p>
            <a:pPr marL="0" indent="0">
              <a:buNone/>
            </a:pPr>
            <a:endParaRPr lang="sv-SE" sz="2400" dirty="0">
              <a:latin typeface="Verdana" panose="020B0604030504040204" pitchFamily="34" charset="0"/>
              <a:ea typeface="Verdana" panose="020B0604030504040204" pitchFamily="34" charset="0"/>
            </a:endParaRPr>
          </a:p>
          <a:p>
            <a:pPr marL="0" indent="0">
              <a:buNone/>
            </a:pPr>
            <a:r>
              <a:rPr lang="en-US" sz="2400" dirty="0" err="1">
                <a:latin typeface="Verdana" panose="020B0604030504040204" pitchFamily="34" charset="0"/>
                <a:ea typeface="Verdana" panose="020B0604030504040204" pitchFamily="34" charset="0"/>
              </a:rPr>
              <a:t>Nolltolerans</a:t>
            </a:r>
            <a:r>
              <a:rPr lang="en-US" sz="2400" dirty="0">
                <a:latin typeface="Verdana" panose="020B0604030504040204" pitchFamily="34" charset="0"/>
                <a:ea typeface="Verdana" panose="020B0604030504040204" pitchFamily="34" charset="0"/>
              </a:rPr>
              <a:t> mot Mobbing: </a:t>
            </a:r>
          </a:p>
          <a:p>
            <a:pPr marL="0" indent="0">
              <a:buNone/>
            </a:pPr>
            <a:r>
              <a:rPr lang="sv-SE" sz="2400" dirty="0" err="1">
                <a:latin typeface="Verdana" panose="020B0604030504040204" pitchFamily="34" charset="0"/>
                <a:ea typeface="Verdana" panose="020B0604030504040204" pitchFamily="34" charset="0"/>
                <a:hlinkClick r:id="rId7"/>
              </a:rPr>
              <a:t>Nätmobbning</a:t>
            </a:r>
            <a:r>
              <a:rPr lang="sv-SE" sz="2400" dirty="0">
                <a:latin typeface="Verdana" panose="020B0604030504040204" pitchFamily="34" charset="0"/>
                <a:ea typeface="Verdana" panose="020B0604030504040204" pitchFamily="34" charset="0"/>
                <a:hlinkClick r:id="rId7"/>
              </a:rPr>
              <a:t> - Noll Tolerans mot Mobbning - YouTube</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960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35460" y="315424"/>
            <a:ext cx="4351338"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725207" y="954306"/>
            <a:ext cx="3762814" cy="3046988"/>
          </a:xfrm>
          <a:prstGeom prst="rect">
            <a:avLst/>
          </a:prstGeom>
          <a:noFill/>
        </p:spPr>
        <p:txBody>
          <a:bodyPr wrap="square" rtlCol="0">
            <a:spAutoFit/>
          </a:bodyPr>
          <a:lstStyle/>
          <a:p>
            <a:r>
              <a:rPr lang="sv-SE" sz="3200" b="1" dirty="0">
                <a:solidFill>
                  <a:schemeClr val="bg1"/>
                </a:solidFill>
                <a:latin typeface="Verdana" panose="020B0604030504040204" pitchFamily="34" charset="0"/>
                <a:ea typeface="Verdana" panose="020B0604030504040204" pitchFamily="34" charset="0"/>
              </a:rPr>
              <a:t>För etisk och medveten användning av Internet: exemplet Social </a:t>
            </a:r>
            <a:r>
              <a:rPr lang="sv-SE" sz="3200" b="1" dirty="0" err="1">
                <a:solidFill>
                  <a:schemeClr val="bg1"/>
                </a:solidFill>
                <a:latin typeface="Verdana" panose="020B0604030504040204" pitchFamily="34" charset="0"/>
                <a:ea typeface="Verdana" panose="020B0604030504040204" pitchFamily="34" charset="0"/>
              </a:rPr>
              <a:t>Warning</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Inhaltsplatzhalter 2">
            <a:extLst>
              <a:ext uri="{FF2B5EF4-FFF2-40B4-BE49-F238E27FC236}">
                <a16:creationId xmlns:a16="http://schemas.microsoft.com/office/drawing/2014/main" id="{FFCCF55E-A231-4BD9-BF1B-9E11E2A8D154}"/>
              </a:ext>
            </a:extLst>
          </p:cNvPr>
          <p:cNvSpPr>
            <a:spLocks noGrp="1"/>
          </p:cNvSpPr>
          <p:nvPr>
            <p:ph idx="1"/>
          </p:nvPr>
        </p:nvSpPr>
        <p:spPr>
          <a:xfrm>
            <a:off x="4986081" y="1362329"/>
            <a:ext cx="6613071" cy="4351338"/>
          </a:xfrm>
        </p:spPr>
        <p:txBody>
          <a:bodyPr>
            <a:normAutofit/>
          </a:bodyPr>
          <a:lstStyle/>
          <a:p>
            <a:pPr marL="0" indent="0">
              <a:spcBef>
                <a:spcPts val="1200"/>
              </a:spcBef>
              <a:buNone/>
            </a:pPr>
            <a:r>
              <a:rPr lang="it-IT" sz="2400" dirty="0">
                <a:latin typeface="Verdana" panose="020B0604030504040204" pitchFamily="34" charset="0"/>
                <a:ea typeface="Verdana" panose="020B0604030504040204" pitchFamily="34" charset="0"/>
                <a:hlinkClick r:id="rId4"/>
              </a:rPr>
              <a:t>Social Warning </a:t>
            </a:r>
            <a:r>
              <a:rPr lang="it-IT" sz="2400" dirty="0">
                <a:latin typeface="Verdana" panose="020B0604030504040204" pitchFamily="34" charset="0"/>
                <a:ea typeface="Verdana" panose="020B0604030504040204" pitchFamily="34" charset="0"/>
              </a:rPr>
              <a:t>– </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ethics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movement</a:t>
            </a: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sv-SE" sz="2400" dirty="0">
                <a:latin typeface="Verdana" panose="020B0604030504040204" pitchFamily="34" charset="0"/>
                <a:ea typeface="Verdana" panose="020B0604030504040204" pitchFamily="34" charset="0"/>
                <a:cs typeface="Times New Roman" panose="02020603050405020304" pitchFamily="18" charset="0"/>
              </a:rPr>
              <a:t>förvaltas av frivilliga volontärer som erbjuder kostnadsfria utbildningstillfällen där elever (och föräldrar) får lära sig mer om sina rättigheter i den digitala världen, men också om deras ansvar som "digitala medborgare" och att bli medvetna om de risker som är förknippade med missbruk av Internet.</a:t>
            </a:r>
            <a:endParaRPr lang="de-DE" sz="24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2821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071957"/>
            <a:ext cx="3762814" cy="1569660"/>
          </a:xfrm>
          <a:prstGeom prst="rect">
            <a:avLst/>
          </a:prstGeom>
          <a:noFill/>
        </p:spPr>
        <p:txBody>
          <a:bodyPr wrap="square" rtlCol="0">
            <a:spAutoFit/>
          </a:bodyPr>
          <a:lstStyle/>
          <a:p>
            <a:endParaRPr lang="en-US" sz="3200" b="1" dirty="0">
              <a:solidFill>
                <a:schemeClr val="bg1"/>
              </a:solidFill>
              <a:latin typeface="Verdana" panose="020B0604030504040204" pitchFamily="34" charset="0"/>
              <a:ea typeface="Verdana" panose="020B0604030504040204" pitchFamily="34" charset="0"/>
            </a:endParaRPr>
          </a:p>
          <a:p>
            <a:endParaRPr lang="en-US" sz="3200" b="1" dirty="0">
              <a:solidFill>
                <a:schemeClr val="bg1"/>
              </a:solidFill>
              <a:latin typeface="Verdana" panose="020B0604030504040204" pitchFamily="34" charset="0"/>
              <a:ea typeface="Verdana" panose="020B0604030504040204" pitchFamily="34" charset="0"/>
            </a:endParaRPr>
          </a:p>
          <a:p>
            <a:r>
              <a:rPr lang="en-US" sz="3200" b="1" dirty="0" err="1">
                <a:solidFill>
                  <a:schemeClr val="bg1"/>
                </a:solidFill>
                <a:latin typeface="Verdana" panose="020B0604030504040204" pitchFamily="34" charset="0"/>
                <a:ea typeface="Verdana" panose="020B0604030504040204" pitchFamily="34" charset="0"/>
              </a:rPr>
              <a:t>Nätkoll</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Näthat</a:t>
            </a:r>
            <a:endParaRPr lang="it-IT" sz="3200" b="1" dirty="0">
              <a:solidFill>
                <a:schemeClr val="bg1"/>
              </a:solidFill>
              <a:latin typeface="Verdana" panose="020B0604030504040204" pitchFamily="34" charset="0"/>
              <a:ea typeface="Verdana" panose="020B0604030504040204" pitchFamily="34" charset="0"/>
            </a:endParaRPr>
          </a:p>
        </p:txBody>
      </p:sp>
      <p:sp>
        <p:nvSpPr>
          <p:cNvPr id="8" name="Segnaposto contenuto 2">
            <a:extLst>
              <a:ext uri="{FF2B5EF4-FFF2-40B4-BE49-F238E27FC236}">
                <a16:creationId xmlns:a16="http://schemas.microsoft.com/office/drawing/2014/main" id="{152187C9-1FC6-4651-93CD-37D6A5E74E8A}"/>
              </a:ext>
            </a:extLst>
          </p:cNvPr>
          <p:cNvSpPr>
            <a:spLocks noGrp="1"/>
          </p:cNvSpPr>
          <p:nvPr>
            <p:ph idx="1"/>
          </p:nvPr>
        </p:nvSpPr>
        <p:spPr>
          <a:xfrm>
            <a:off x="5280650" y="1449711"/>
            <a:ext cx="3585763" cy="428075"/>
          </a:xfrm>
        </p:spPr>
        <p:txBody>
          <a:bodyPr>
            <a:normAutofit fontScale="55000" lnSpcReduction="20000"/>
          </a:bodyPr>
          <a:lstStyle/>
          <a:p>
            <a:pPr marL="0" indent="0">
              <a:buNone/>
            </a:pPr>
            <a:r>
              <a:rPr lang="it-IT" dirty="0">
                <a:latin typeface="Verdana" panose="020B0604030504040204" pitchFamily="34" charset="0"/>
                <a:ea typeface="Verdana" panose="020B0604030504040204" pitchFamily="34" charset="0"/>
                <a:hlinkClick r:id="rId5"/>
              </a:rPr>
              <a:t>Vi tittar tillsammans på en film: </a:t>
            </a:r>
            <a:endParaRPr lang="it-IT" dirty="0">
              <a:latin typeface="Verdana" panose="020B0604030504040204" pitchFamily="34" charset="0"/>
              <a:ea typeface="Verdana" panose="020B0604030504040204" pitchFamily="34" charset="0"/>
            </a:endParaRPr>
          </a:p>
        </p:txBody>
      </p:sp>
      <p:sp>
        <p:nvSpPr>
          <p:cNvPr id="13" name="Freccia circolare a sinistra 5">
            <a:extLst>
              <a:ext uri="{FF2B5EF4-FFF2-40B4-BE49-F238E27FC236}">
                <a16:creationId xmlns:a16="http://schemas.microsoft.com/office/drawing/2014/main" id="{DAED848D-65A6-4992-9005-8CD9B83F804C}"/>
              </a:ext>
            </a:extLst>
          </p:cNvPr>
          <p:cNvSpPr/>
          <p:nvPr/>
        </p:nvSpPr>
        <p:spPr>
          <a:xfrm rot="19881434">
            <a:off x="8972340" y="1213165"/>
            <a:ext cx="881300" cy="1583118"/>
          </a:xfrm>
          <a:prstGeom prst="curvedLeftArrow">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2" name="Onlinemedia 1" title="Nätkoll Näthat">
            <a:hlinkClick r:id="" action="ppaction://media"/>
            <a:extLst>
              <a:ext uri="{FF2B5EF4-FFF2-40B4-BE49-F238E27FC236}">
                <a16:creationId xmlns:a16="http://schemas.microsoft.com/office/drawing/2014/main" id="{65433124-AF85-EF98-B0EE-F311C8902CDF}"/>
              </a:ext>
            </a:extLst>
          </p:cNvPr>
          <p:cNvPicPr>
            <a:picLocks noRot="1" noChangeAspect="1"/>
          </p:cNvPicPr>
          <p:nvPr>
            <a:videoFile r:link="rId1"/>
          </p:nvPr>
        </p:nvPicPr>
        <p:blipFill>
          <a:blip r:embed="rId6"/>
          <a:stretch>
            <a:fillRect/>
          </a:stretch>
        </p:blipFill>
        <p:spPr>
          <a:xfrm>
            <a:off x="5280650" y="2910641"/>
            <a:ext cx="5196850" cy="2936221"/>
          </a:xfrm>
          <a:prstGeom prst="rect">
            <a:avLst/>
          </a:prstGeom>
        </p:spPr>
      </p:pic>
    </p:spTree>
    <p:extLst>
      <p:ext uri="{BB962C8B-B14F-4D97-AF65-F5344CB8AC3E}">
        <p14:creationId xmlns:p14="http://schemas.microsoft.com/office/powerpoint/2010/main" val="3794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052489" y="53904"/>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857500" y="1397000"/>
            <a:ext cx="5456142" cy="4073072"/>
          </a:xfrm>
        </p:spPr>
        <p:txBody>
          <a:bodyPr>
            <a:normAutofit lnSpcReduction="10000"/>
          </a:bodyPr>
          <a:lstStyle/>
          <a:p>
            <a:r>
              <a:rPr lang="en-US" sz="1900" dirty="0" err="1">
                <a:solidFill>
                  <a:schemeClr val="bg1"/>
                </a:solidFill>
                <a:latin typeface="Verdana" panose="020B0604030504040204" pitchFamily="34" charset="0"/>
                <a:ea typeface="Verdana" panose="020B0604030504040204" pitchFamily="34" charset="0"/>
              </a:rPr>
              <a:t>Vilka</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är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huvudpersonerna</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i</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videon</a:t>
            </a:r>
            <a:r>
              <a:rPr lang="en-US" sz="1900" dirty="0">
                <a:solidFill>
                  <a:schemeClr val="bg1"/>
                </a:solidFill>
                <a:latin typeface="Verdana" panose="020B0604030504040204" pitchFamily="34" charset="0"/>
                <a:ea typeface="Verdana" panose="020B0604030504040204" pitchFamily="34" charset="0"/>
              </a:rPr>
              <a:t>? </a:t>
            </a:r>
          </a:p>
          <a:p>
            <a:endParaRPr lang="en-US" sz="1900" dirty="0">
              <a:solidFill>
                <a:schemeClr val="bg1"/>
              </a:solidFill>
              <a:latin typeface="Verdana" panose="020B0604030504040204" pitchFamily="34" charset="0"/>
              <a:ea typeface="Verdana" panose="020B0604030504040204" pitchFamily="34" charset="0"/>
            </a:endParaRPr>
          </a:p>
          <a:p>
            <a:r>
              <a:rPr lang="en-US" sz="1900" dirty="0" err="1">
                <a:solidFill>
                  <a:schemeClr val="bg1"/>
                </a:solidFill>
                <a:latin typeface="Verdana" panose="020B0604030504040204" pitchFamily="34" charset="0"/>
                <a:ea typeface="Verdana" panose="020B0604030504040204" pitchFamily="34" charset="0"/>
              </a:rPr>
              <a:t>Hur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tolkas</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ungdomens</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beteende</a:t>
            </a:r>
            <a:r>
              <a:rPr lang="en-US" sz="1900" dirty="0">
                <a:solidFill>
                  <a:schemeClr val="bg1"/>
                </a:solidFill>
                <a:latin typeface="Verdana" panose="020B0604030504040204" pitchFamily="34" charset="0"/>
                <a:ea typeface="Verdana" panose="020B0604030504040204" pitchFamily="34" charset="0"/>
              </a:rPr>
              <a:t>?</a:t>
            </a:r>
          </a:p>
          <a:p>
            <a:endParaRPr lang="en-US" sz="1900" dirty="0">
              <a:solidFill>
                <a:schemeClr val="bg1"/>
              </a:solidFill>
              <a:latin typeface="Verdana" panose="020B0604030504040204" pitchFamily="34" charset="0"/>
              <a:ea typeface="Verdana" panose="020B0604030504040204" pitchFamily="34" charset="0"/>
            </a:endParaRPr>
          </a:p>
          <a:p>
            <a:r>
              <a:rPr lang="en-US" sz="1900" dirty="0" err="1">
                <a:solidFill>
                  <a:schemeClr val="bg1"/>
                </a:solidFill>
                <a:latin typeface="Verdana" panose="020B0604030504040204" pitchFamily="34" charset="0"/>
                <a:ea typeface="Verdana" panose="020B0604030504040204" pitchFamily="34" charset="0"/>
              </a:rPr>
              <a:t>Vilka</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tankar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går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igenom</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ungdomens</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huvud</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tror</a:t>
            </a:r>
            <a:r>
              <a:rPr lang="en-US" sz="1900" dirty="0">
                <a:solidFill>
                  <a:schemeClr val="bg1"/>
                </a:solidFill>
                <a:latin typeface="Verdana" panose="020B0604030504040204" pitchFamily="34" charset="0"/>
                <a:ea typeface="Verdana" panose="020B0604030504040204" pitchFamily="34" charset="0"/>
              </a:rPr>
              <a:t> du?</a:t>
            </a:r>
          </a:p>
          <a:p>
            <a:endParaRPr lang="en-US" sz="1900" dirty="0">
              <a:solidFill>
                <a:schemeClr val="bg1"/>
              </a:solidFill>
              <a:latin typeface="Verdana" panose="020B0604030504040204" pitchFamily="34" charset="0"/>
              <a:ea typeface="Verdana" panose="020B0604030504040204" pitchFamily="34" charset="0"/>
            </a:endParaRPr>
          </a:p>
          <a:p>
            <a:r>
              <a:rPr lang="en-US" sz="1900" dirty="0" err="1">
                <a:solidFill>
                  <a:schemeClr val="bg1"/>
                </a:solidFill>
                <a:latin typeface="Verdana" panose="020B0604030504040204" pitchFamily="34" charset="0"/>
                <a:ea typeface="Verdana" panose="020B0604030504040204" pitchFamily="34" charset="0"/>
              </a:rPr>
              <a:t>Hur</a:t>
            </a:r>
            <a:r>
              <a:rPr lang="en-US" sz="1900" dirty="0">
                <a:solidFill>
                  <a:schemeClr val="bg1"/>
                </a:solidFill>
                <a:latin typeface="Verdana" panose="020B0604030504040204" pitchFamily="34" charset="0"/>
                <a:ea typeface="Verdana" panose="020B0604030504040204" pitchFamily="34" charset="0"/>
              </a:rPr>
              <a:t> hade den </a:t>
            </a:r>
            <a:r>
              <a:rPr lang="en-US" sz="1900" dirty="0" err="1">
                <a:solidFill>
                  <a:schemeClr val="bg1"/>
                </a:solidFill>
                <a:latin typeface="Verdana" panose="020B0604030504040204" pitchFamily="34" charset="0"/>
                <a:ea typeface="Verdana" panose="020B0604030504040204" pitchFamily="34" charset="0"/>
              </a:rPr>
              <a:t>vuxna</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kunnat</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agera</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istället</a:t>
            </a:r>
            <a:r>
              <a:rPr lang="en-US" sz="1900" dirty="0">
                <a:solidFill>
                  <a:schemeClr val="bg1"/>
                </a:solidFill>
                <a:latin typeface="Verdana" panose="020B0604030504040204" pitchFamily="34" charset="0"/>
                <a:ea typeface="Verdana" panose="020B0604030504040204" pitchFamily="34" charset="0"/>
              </a:rPr>
              <a:t>?</a:t>
            </a:r>
          </a:p>
          <a:p>
            <a:endParaRPr lang="en-US" sz="1900" dirty="0">
              <a:solidFill>
                <a:schemeClr val="bg1"/>
              </a:solidFill>
              <a:latin typeface="Verdana" panose="020B0604030504040204" pitchFamily="34" charset="0"/>
              <a:ea typeface="Verdana" panose="020B0604030504040204" pitchFamily="34" charset="0"/>
            </a:endParaRPr>
          </a:p>
          <a:p>
            <a:r>
              <a:rPr lang="sv-SE" sz="1900" dirty="0">
                <a:solidFill>
                  <a:schemeClr val="bg1"/>
                </a:solidFill>
                <a:latin typeface="Verdana" panose="020B0604030504040204" pitchFamily="34" charset="0"/>
                <a:ea typeface="Verdana" panose="020B0604030504040204" pitchFamily="34" charset="0"/>
              </a:rPr>
              <a:t>Vad kunde protagonisten göra för att hantera situation bättre/annorlunda?</a:t>
            </a:r>
            <a:endParaRPr lang="en-US" sz="1900" dirty="0">
              <a:solidFill>
                <a:schemeClr val="bg1"/>
              </a:solidFill>
              <a:latin typeface="Verdana" panose="020B0604030504040204" pitchFamily="34" charset="0"/>
              <a:ea typeface="Verdana" panose="020B0604030504040204" pitchFamily="34" charset="0"/>
            </a:endParaRPr>
          </a:p>
          <a:p>
            <a:pPr marL="0" indent="0">
              <a:buNone/>
            </a:pP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662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266676" y="332825"/>
            <a:ext cx="4482658" cy="439511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838653" y="1159286"/>
            <a:ext cx="3762814" cy="3046988"/>
          </a:xfrm>
          <a:prstGeom prst="rect">
            <a:avLst/>
          </a:prstGeom>
          <a:noFill/>
        </p:spPr>
        <p:txBody>
          <a:bodyPr wrap="square" rtlCol="0">
            <a:spAutoFit/>
          </a:bodyPr>
          <a:lstStyle/>
          <a:p>
            <a:r>
              <a:rPr lang="sv-SE" sz="3200" b="1" dirty="0">
                <a:solidFill>
                  <a:schemeClr val="bg1"/>
                </a:solidFill>
                <a:latin typeface="Verdana" panose="020B0604030504040204" pitchFamily="34" charset="0"/>
                <a:ea typeface="Verdana" panose="020B0604030504040204" pitchFamily="34" charset="0"/>
              </a:rPr>
              <a:t>Ett praktiskt exempel: Vi skapar en </a:t>
            </a:r>
            <a:r>
              <a:rPr lang="sv-SE" sz="3200" b="1" dirty="0" err="1">
                <a:solidFill>
                  <a:schemeClr val="bg1"/>
                </a:solidFill>
                <a:latin typeface="Verdana" panose="020B0604030504040204" pitchFamily="34" charset="0"/>
                <a:ea typeface="Verdana" panose="020B0604030504040204" pitchFamily="34" charset="0"/>
              </a:rPr>
              <a:t>WhatsApp</a:t>
            </a:r>
            <a:r>
              <a:rPr lang="sv-SE" sz="3200" b="1" dirty="0">
                <a:solidFill>
                  <a:schemeClr val="bg1"/>
                </a:solidFill>
                <a:latin typeface="Verdana" panose="020B0604030504040204" pitchFamily="34" charset="0"/>
                <a:ea typeface="Verdana" panose="020B0604030504040204" pitchFamily="34" charset="0"/>
              </a:rPr>
              <a:t> grupp för klassen.</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4885852" y="951406"/>
            <a:ext cx="6238746"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endParaRPr lang="en-US" b="1" dirty="0">
              <a:latin typeface="Verdana" panose="020B0604030504040204" pitchFamily="34" charset="0"/>
              <a:ea typeface="Verdana" panose="020B0604030504040204" pitchFamily="34" charset="0"/>
            </a:endParaRPr>
          </a:p>
          <a:p>
            <a:pPr marL="0" indent="0">
              <a:buNone/>
            </a:pPr>
            <a:r>
              <a:rPr lang="sv-SE" sz="1600" b="1" dirty="0">
                <a:latin typeface="Verdana" panose="020B0604030504040204" pitchFamily="34" charset="0"/>
                <a:ea typeface="Verdana" panose="020B0604030504040204" pitchFamily="34" charset="0"/>
              </a:rPr>
              <a:t>Uppgift 1: </a:t>
            </a:r>
          </a:p>
          <a:p>
            <a:pPr marL="0" indent="0">
              <a:buNone/>
            </a:pPr>
            <a:r>
              <a:rPr lang="sv-SE" sz="1600" dirty="0">
                <a:latin typeface="Verdana" panose="020B0604030504040204" pitchFamily="34" charset="0"/>
                <a:ea typeface="Verdana" panose="020B0604030504040204" pitchFamily="34" charset="0"/>
              </a:rPr>
              <a:t>Anta att vi vill skapa en </a:t>
            </a:r>
            <a:r>
              <a:rPr lang="sv-SE" sz="1600" dirty="0" err="1">
                <a:latin typeface="Verdana" panose="020B0604030504040204" pitchFamily="34" charset="0"/>
                <a:ea typeface="Verdana" panose="020B0604030504040204" pitchFamily="34" charset="0"/>
              </a:rPr>
              <a:t>WhatsApp</a:t>
            </a:r>
            <a:r>
              <a:rPr lang="sv-SE" sz="1600" dirty="0">
                <a:latin typeface="Verdana" panose="020B0604030504040204" pitchFamily="34" charset="0"/>
                <a:ea typeface="Verdana" panose="020B0604030504040204" pitchFamily="34" charset="0"/>
              </a:rPr>
              <a:t> grupp för vår klass. Tänk i tur och ordning på vilka beteenden ni inte gillar, vilka som bör undvikas osv.</a:t>
            </a:r>
          </a:p>
          <a:p>
            <a:pPr marL="0" indent="0">
              <a:buNone/>
            </a:pPr>
            <a:endParaRPr lang="sv-SE" sz="1600" dirty="0">
              <a:latin typeface="Verdana" panose="020B0604030504040204" pitchFamily="34" charset="0"/>
              <a:ea typeface="Verdana" panose="020B0604030504040204" pitchFamily="34" charset="0"/>
            </a:endParaRPr>
          </a:p>
          <a:p>
            <a:pPr marL="0" indent="0">
              <a:buNone/>
            </a:pPr>
            <a:r>
              <a:rPr lang="sv-SE" sz="1600" dirty="0">
                <a:latin typeface="Verdana" panose="020B0604030504040204" pitchFamily="34" charset="0"/>
                <a:ea typeface="Verdana" panose="020B0604030504040204" pitchFamily="34" charset="0"/>
              </a:rPr>
              <a:t>Ta upp följande frågor: Varför är dessa beteenden så irriterande? Vilka är farorna med denna typ av beteende/ kommunikation?</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sv-SE" sz="1600" b="1" dirty="0">
                <a:latin typeface="Verdana" panose="020B0604030504040204" pitchFamily="34" charset="0"/>
                <a:ea typeface="Verdana" panose="020B0604030504040204" pitchFamily="34" charset="0"/>
              </a:rPr>
              <a:t>Uppgift 2:</a:t>
            </a:r>
          </a:p>
          <a:p>
            <a:pPr marL="0" indent="0">
              <a:buNone/>
            </a:pPr>
            <a:r>
              <a:rPr lang="sv-SE" sz="1600" dirty="0">
                <a:latin typeface="Verdana" panose="020B0604030504040204" pitchFamily="34" charset="0"/>
                <a:ea typeface="Verdana" panose="020B0604030504040204" pitchFamily="34" charset="0"/>
              </a:rPr>
              <a:t>Skapa en gemensamlista med tio regler för korrekt användning av chatten skapas för att använda </a:t>
            </a:r>
            <a:r>
              <a:rPr lang="sv-SE" sz="1600" dirty="0" err="1">
                <a:latin typeface="Verdana" panose="020B0604030504040204" pitchFamily="34" charset="0"/>
                <a:ea typeface="Verdana" panose="020B0604030504040204" pitchFamily="34" charset="0"/>
              </a:rPr>
              <a:t>WhatsApp</a:t>
            </a:r>
            <a:r>
              <a:rPr lang="sv-SE" sz="1600" dirty="0">
                <a:latin typeface="Verdana" panose="020B0604030504040204" pitchFamily="34" charset="0"/>
                <a:ea typeface="Verdana" panose="020B0604030504040204" pitchFamily="34" charset="0"/>
              </a:rPr>
              <a:t> chatten effektivt och lugnt.</a:t>
            </a:r>
          </a:p>
          <a:p>
            <a:pPr marL="0" indent="0">
              <a:buNone/>
            </a:pPr>
            <a:endParaRPr lang="sv-SE" sz="1600" dirty="0">
              <a:latin typeface="Verdana" panose="020B0604030504040204" pitchFamily="34" charset="0"/>
              <a:ea typeface="Verdana" panose="020B0604030504040204" pitchFamily="34" charset="0"/>
            </a:endParaRPr>
          </a:p>
          <a:p>
            <a:pPr marL="0" indent="0">
              <a:buNone/>
            </a:pPr>
            <a:r>
              <a:rPr lang="sv-SE" sz="1600" dirty="0">
                <a:latin typeface="Verdana" panose="020B0604030504040204" pitchFamily="34" charset="0"/>
                <a:ea typeface="Verdana" panose="020B0604030504040204" pitchFamily="34" charset="0"/>
              </a:rPr>
              <a:t>Ytterligare frågor: </a:t>
            </a:r>
          </a:p>
          <a:p>
            <a:pPr marL="0" indent="0">
              <a:buNone/>
            </a:pPr>
            <a:r>
              <a:rPr lang="sv-SE" sz="1600" dirty="0">
                <a:latin typeface="Verdana" panose="020B0604030504040204" pitchFamily="34" charset="0"/>
                <a:ea typeface="Verdana" panose="020B0604030504040204" pitchFamily="34" charset="0"/>
              </a:rPr>
              <a:t>Är dessa regler nödvändiga? </a:t>
            </a:r>
          </a:p>
          <a:p>
            <a:pPr marL="0" indent="0">
              <a:buNone/>
            </a:pPr>
            <a:r>
              <a:rPr lang="sv-SE" sz="1600" dirty="0">
                <a:latin typeface="Verdana" panose="020B0604030504040204" pitchFamily="34" charset="0"/>
                <a:ea typeface="Verdana" panose="020B0604030504040204" pitchFamily="34" charset="0"/>
              </a:rPr>
              <a:t>Vem ansvarar för att reglerna följs?</a:t>
            </a:r>
          </a:p>
          <a:p>
            <a:pPr marL="0" indent="0">
              <a:buNone/>
            </a:pPr>
            <a:r>
              <a:rPr lang="sv-SE" sz="1600" dirty="0">
                <a:latin typeface="Verdana" panose="020B0604030504040204" pitchFamily="34" charset="0"/>
                <a:ea typeface="Verdana" panose="020B0604030504040204" pitchFamily="34" charset="0"/>
              </a:rPr>
              <a:t>Vad händer om de inte respekteras?</a:t>
            </a:r>
          </a:p>
          <a:p>
            <a:pPr marL="0" indent="0">
              <a:buNone/>
            </a:pP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6066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2056842"/>
            <a:ext cx="3762814" cy="58477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Parole </a:t>
            </a:r>
            <a:r>
              <a:rPr lang="en-US" sz="3200" b="1" dirty="0" err="1">
                <a:solidFill>
                  <a:schemeClr val="bg1"/>
                </a:solidFill>
                <a:latin typeface="Verdana" panose="020B0604030504040204" pitchFamily="34" charset="0"/>
                <a:ea typeface="Verdana" panose="020B0604030504040204" pitchFamily="34" charset="0"/>
              </a:rPr>
              <a:t>ostili</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4975661" y="1771977"/>
            <a:ext cx="686059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it-IT" sz="1800" dirty="0">
                <a:latin typeface="Verdana" panose="020B0604030504040204" pitchFamily="34" charset="0"/>
                <a:ea typeface="Verdana" panose="020B0604030504040204" pitchFamily="34" charset="0"/>
                <a:hlinkClick r:id="rId4"/>
              </a:rPr>
              <a:t>Parole Ostili</a:t>
            </a:r>
            <a:r>
              <a:rPr lang="it-IT" sz="1800" dirty="0">
                <a:latin typeface="Verdana" panose="020B0604030504040204" pitchFamily="34" charset="0"/>
                <a:ea typeface="Verdana" panose="020B0604030504040204" pitchFamily="34" charset="0"/>
              </a:rPr>
              <a:t> </a:t>
            </a:r>
            <a:r>
              <a:rPr lang="sv-SE" sz="1800" dirty="0">
                <a:latin typeface="Verdana" panose="020B0604030504040204" pitchFamily="34" charset="0"/>
                <a:ea typeface="Verdana" panose="020B0604030504040204" pitchFamily="34" charset="0"/>
              </a:rPr>
              <a:t>(fientliga ord) är ett socialt projekt för att öka medvetenheten om våld genom ord.</a:t>
            </a:r>
            <a:endParaRPr lang="en-US" sz="1800" dirty="0">
              <a:latin typeface="Verdana" panose="020B0604030504040204" pitchFamily="34" charset="0"/>
              <a:ea typeface="Verdana" panose="020B0604030504040204" pitchFamily="34" charset="0"/>
            </a:endParaRP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sv-SE" sz="1800" dirty="0">
                <a:latin typeface="Verdana" panose="020B0604030504040204" pitchFamily="34" charset="0"/>
                <a:ea typeface="Verdana" panose="020B0604030504040204" pitchFamily="34" charset="0"/>
              </a:rPr>
              <a:t>Den arbetar för att förhindra hat på nätet på olika områden och genom olika aktiviteter, med informationsmaterial och utbildningsvägar som riktar sig till skolor så som den politiska, ekonomiska och idrottsliga sektorer.</a:t>
            </a:r>
          </a:p>
          <a:p>
            <a:pPr marL="0" indent="0">
              <a:buNone/>
            </a:pPr>
            <a:endParaRPr lang="sv-SE" dirty="0">
              <a:latin typeface="Verdana" panose="020B0604030504040204" pitchFamily="34" charset="0"/>
              <a:ea typeface="Verdana" panose="020B0604030504040204" pitchFamily="34" charset="0"/>
            </a:endParaRPr>
          </a:p>
          <a:p>
            <a:pPr marL="0" indent="0">
              <a:buNone/>
            </a:pPr>
            <a:r>
              <a:rPr lang="sv-SE" sz="1800" dirty="0">
                <a:latin typeface="Verdana" panose="020B0604030504040204" pitchFamily="34" charset="0"/>
                <a:ea typeface="Verdana" panose="020B0604030504040204" pitchFamily="34" charset="0"/>
              </a:rPr>
              <a:t>Andan i "Parole </a:t>
            </a:r>
            <a:r>
              <a:rPr lang="sv-SE" sz="1800" dirty="0" err="1">
                <a:latin typeface="Verdana" panose="020B0604030504040204" pitchFamily="34" charset="0"/>
                <a:ea typeface="Verdana" panose="020B0604030504040204" pitchFamily="34" charset="0"/>
              </a:rPr>
              <a:t>Ostili</a:t>
            </a:r>
            <a:r>
              <a:rPr lang="sv-SE" sz="1800" dirty="0">
                <a:latin typeface="Verdana" panose="020B0604030504040204" pitchFamily="34" charset="0"/>
                <a:ea typeface="Verdana" panose="020B0604030504040204" pitchFamily="34" charset="0"/>
              </a:rPr>
              <a:t>" representeras bäst i Manifestet för icke fientlig kommunikation: ett åtagande om delat ansvar. Syftet är att främja ett respektfullt och civiliserat beteende på nätet. Syftet är att se till att Internet är en vänlig och säker plats för alla. Se mer på nästa bild!</a:t>
            </a:r>
          </a:p>
          <a:p>
            <a:pPr marL="0" indent="0">
              <a:buNone/>
            </a:pPr>
            <a:endParaRPr lang="sv-SE" dirty="0">
              <a:latin typeface="Verdana" panose="020B0604030504040204" pitchFamily="34" charset="0"/>
              <a:ea typeface="Verdana" panose="020B0604030504040204" pitchFamily="34" charset="0"/>
            </a:endParaRPr>
          </a:p>
          <a:p>
            <a:pPr marL="0" indent="0">
              <a:buNone/>
            </a:pPr>
            <a:endParaRPr lang="sv-SE" sz="1800" dirty="0">
              <a:latin typeface="Verdana" panose="020B0604030504040204" pitchFamily="34" charset="0"/>
              <a:ea typeface="Verdana" panose="020B0604030504040204" pitchFamily="34" charset="0"/>
            </a:endParaRPr>
          </a:p>
          <a:p>
            <a:pPr marL="0" indent="0">
              <a:buNone/>
            </a:pPr>
            <a:endParaRPr lang="en-US" sz="1800" dirty="0">
              <a:latin typeface="Verdana" panose="020B0604030504040204" pitchFamily="34" charset="0"/>
              <a:ea typeface="Verdana" panose="020B0604030504040204" pitchFamily="34" charset="0"/>
            </a:endParaRPr>
          </a:p>
        </p:txBody>
      </p:sp>
      <p:pic>
        <p:nvPicPr>
          <p:cNvPr id="6" name="Immagine 9">
            <a:extLst>
              <a:ext uri="{FF2B5EF4-FFF2-40B4-BE49-F238E27FC236}">
                <a16:creationId xmlns:a16="http://schemas.microsoft.com/office/drawing/2014/main" id="{4FE8275A-E154-41A6-BEDF-0172F63F9F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5661" y="223737"/>
            <a:ext cx="2649782" cy="1477454"/>
          </a:xfrm>
          <a:prstGeom prst="rect">
            <a:avLst/>
          </a:prstGeom>
        </p:spPr>
      </p:pic>
    </p:spTree>
    <p:extLst>
      <p:ext uri="{BB962C8B-B14F-4D97-AF65-F5344CB8AC3E}">
        <p14:creationId xmlns:p14="http://schemas.microsoft.com/office/powerpoint/2010/main" val="91031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2" name="Grafik 1"/>
          <p:cNvPicPr>
            <a:picLocks noChangeAspect="1"/>
          </p:cNvPicPr>
          <p:nvPr/>
        </p:nvPicPr>
        <p:blipFill>
          <a:blip r:embed="rId4"/>
          <a:stretch>
            <a:fillRect/>
          </a:stretch>
        </p:blipFill>
        <p:spPr>
          <a:xfrm>
            <a:off x="3555583" y="105694"/>
            <a:ext cx="4674018" cy="6649961"/>
          </a:xfrm>
          <a:prstGeom prst="rect">
            <a:avLst/>
          </a:prstGeom>
        </p:spPr>
      </p:pic>
    </p:spTree>
    <p:extLst>
      <p:ext uri="{BB962C8B-B14F-4D97-AF65-F5344CB8AC3E}">
        <p14:creationId xmlns:p14="http://schemas.microsoft.com/office/powerpoint/2010/main" val="258668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800100" y="1371599"/>
            <a:ext cx="3298371" cy="2062103"/>
          </a:xfrm>
          <a:prstGeom prst="rect">
            <a:avLst/>
          </a:prstGeom>
          <a:noFill/>
        </p:spPr>
        <p:txBody>
          <a:bodyPr wrap="square" rtlCol="0">
            <a:spAutoFit/>
          </a:bodyPr>
          <a:lstStyle/>
          <a:p>
            <a:r>
              <a:rPr lang="sv-SE" sz="3200" b="1" dirty="0" err="1">
                <a:solidFill>
                  <a:schemeClr val="bg1"/>
                </a:solidFill>
                <a:latin typeface="Verdana" panose="020B0604030504040204" pitchFamily="34" charset="0"/>
                <a:ea typeface="Verdana" panose="020B0604030504040204" pitchFamily="34" charset="0"/>
              </a:rPr>
              <a:t>Escape</a:t>
            </a:r>
            <a:r>
              <a:rPr lang="sv-SE" sz="3200" b="1" dirty="0">
                <a:solidFill>
                  <a:schemeClr val="bg1"/>
                </a:solidFill>
                <a:latin typeface="Verdana" panose="020B0604030504040204" pitchFamily="34" charset="0"/>
                <a:ea typeface="Verdana" panose="020B0604030504040204" pitchFamily="34" charset="0"/>
              </a:rPr>
              <a:t> – Nolltolerans mot Mobbning</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245100" y="960975"/>
            <a:ext cx="596171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sv-SE" sz="2400" dirty="0">
                <a:solidFill>
                  <a:srgbClr val="0563C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Nätmobbning kan ha mycket verkliga konsekvenser och </a:t>
            </a:r>
            <a:r>
              <a:rPr lang="sv-SE" sz="2400" u="sng" dirty="0">
                <a:solidFill>
                  <a:srgbClr val="0563C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ibland är spridningen inte riktig förutsägbart.</a:t>
            </a:r>
          </a:p>
          <a:p>
            <a:pPr marL="0" indent="0">
              <a:buNone/>
            </a:pPr>
            <a:endParaRPr lang="sv-SE" sz="2400" dirty="0">
              <a:solidFill>
                <a:srgbClr val="0563C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endParaRPr>
          </a:p>
          <a:p>
            <a:pPr marL="0" indent="0">
              <a:buNone/>
            </a:pPr>
            <a:r>
              <a:rPr lang="sv-SE" sz="2400" dirty="0">
                <a:solidFill>
                  <a:srgbClr val="0563C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Låt oss titta på här videon tillsammans: </a:t>
            </a:r>
          </a:p>
          <a:p>
            <a:pPr marL="0" indent="0">
              <a:buNone/>
            </a:pPr>
            <a:endParaRPr lang="sv-SE" sz="2400" dirty="0">
              <a:solidFill>
                <a:srgbClr val="0563C1"/>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endParaRPr>
          </a:p>
        </p:txBody>
      </p:sp>
      <p:pic>
        <p:nvPicPr>
          <p:cNvPr id="2" name="Onlinemedia 1" title="Filmen Escape">
            <a:hlinkClick r:id="" action="ppaction://media"/>
            <a:extLst>
              <a:ext uri="{FF2B5EF4-FFF2-40B4-BE49-F238E27FC236}">
                <a16:creationId xmlns:a16="http://schemas.microsoft.com/office/drawing/2014/main" id="{18D31933-AD7C-2166-988E-9804258B07BB}"/>
              </a:ext>
            </a:extLst>
          </p:cNvPr>
          <p:cNvPicPr>
            <a:picLocks noRot="1" noChangeAspect="1"/>
          </p:cNvPicPr>
          <p:nvPr>
            <a:videoFile r:link="rId1"/>
          </p:nvPr>
        </p:nvPicPr>
        <p:blipFill>
          <a:blip r:embed="rId6"/>
          <a:stretch>
            <a:fillRect/>
          </a:stretch>
        </p:blipFill>
        <p:spPr>
          <a:xfrm>
            <a:off x="5245100" y="3317337"/>
            <a:ext cx="4096940" cy="2314771"/>
          </a:xfrm>
          <a:prstGeom prst="rect">
            <a:avLst/>
          </a:prstGeom>
        </p:spPr>
      </p:pic>
    </p:spTree>
    <p:extLst>
      <p:ext uri="{BB962C8B-B14F-4D97-AF65-F5344CB8AC3E}">
        <p14:creationId xmlns:p14="http://schemas.microsoft.com/office/powerpoint/2010/main" val="31821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1887389" y="82685"/>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387600" y="1625600"/>
            <a:ext cx="5926043" cy="3893459"/>
          </a:xfrm>
        </p:spPr>
        <p:txBody>
          <a:bodyPr>
            <a:normAutofit lnSpcReduction="10000"/>
          </a:bodyPr>
          <a:lstStyle/>
          <a:p>
            <a:pPr fontAlgn="base"/>
            <a:r>
              <a:rPr lang="sv-SE" sz="1900" dirty="0">
                <a:solidFill>
                  <a:schemeClr val="bg1"/>
                </a:solidFill>
                <a:latin typeface="Verdana" panose="020B0604030504040204" pitchFamily="34" charset="0"/>
                <a:ea typeface="Verdana" panose="020B0604030504040204" pitchFamily="34" charset="0"/>
              </a:rPr>
              <a:t>Vilka känslor kände du när du tittade på videon?</a:t>
            </a:r>
          </a:p>
          <a:p>
            <a:pPr fontAlgn="base"/>
            <a:endParaRPr lang="sv-SE" sz="1900" dirty="0">
              <a:solidFill>
                <a:schemeClr val="bg1"/>
              </a:solidFill>
              <a:latin typeface="Verdana" panose="020B0604030504040204" pitchFamily="34" charset="0"/>
              <a:ea typeface="Verdana" panose="020B0604030504040204" pitchFamily="34" charset="0"/>
            </a:endParaRPr>
          </a:p>
          <a:p>
            <a:pPr fontAlgn="base"/>
            <a:r>
              <a:rPr lang="sv-SE" sz="1900" dirty="0">
                <a:solidFill>
                  <a:schemeClr val="bg1"/>
                </a:solidFill>
                <a:latin typeface="Verdana" panose="020B0604030504040204" pitchFamily="34" charset="0"/>
                <a:ea typeface="Verdana" panose="020B0604030504040204" pitchFamily="34" charset="0"/>
              </a:rPr>
              <a:t>Vad är den enskildes ansvar med att sprida privata bilder på nätet?</a:t>
            </a:r>
          </a:p>
          <a:p>
            <a:pPr fontAlgn="base"/>
            <a:endParaRPr lang="sv-SE" sz="1900" dirty="0">
              <a:solidFill>
                <a:schemeClr val="bg1"/>
              </a:solidFill>
              <a:latin typeface="Verdana" panose="020B0604030504040204" pitchFamily="34" charset="0"/>
              <a:ea typeface="Verdana" panose="020B0604030504040204" pitchFamily="34" charset="0"/>
            </a:endParaRPr>
          </a:p>
          <a:p>
            <a:pPr fontAlgn="base"/>
            <a:r>
              <a:rPr lang="sv-SE" sz="1900" dirty="0">
                <a:solidFill>
                  <a:schemeClr val="bg1"/>
                </a:solidFill>
                <a:latin typeface="Verdana" panose="020B0604030504040204" pitchFamily="34" charset="0"/>
                <a:ea typeface="Verdana" panose="020B0604030504040204" pitchFamily="34" charset="0"/>
              </a:rPr>
              <a:t>Vad lär oss videon om gruppers/klassers/samhällets ansvar när det gäller att förebygga nätmobbning?</a:t>
            </a:r>
          </a:p>
          <a:p>
            <a:pPr fontAlgn="base"/>
            <a:endParaRPr lang="sv-SE" sz="1900" dirty="0">
              <a:solidFill>
                <a:schemeClr val="bg1"/>
              </a:solidFill>
              <a:latin typeface="Verdana" panose="020B0604030504040204" pitchFamily="34" charset="0"/>
              <a:ea typeface="Verdana" panose="020B0604030504040204" pitchFamily="34" charset="0"/>
            </a:endParaRPr>
          </a:p>
          <a:p>
            <a:pPr fontAlgn="base"/>
            <a:r>
              <a:rPr lang="sv-SE" sz="1900" dirty="0">
                <a:solidFill>
                  <a:schemeClr val="bg1"/>
                </a:solidFill>
                <a:latin typeface="Verdana" panose="020B0604030504040204" pitchFamily="34" charset="0"/>
                <a:ea typeface="Verdana" panose="020B0604030504040204" pitchFamily="34" charset="0"/>
              </a:rPr>
              <a:t>Håller du med om påståendet att "ord skadar mer än slag"?</a:t>
            </a:r>
            <a:endParaRPr lang="de-DE" sz="19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037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077218"/>
          </a:xfrm>
          <a:prstGeom prst="rect">
            <a:avLst/>
          </a:prstGeom>
          <a:noFill/>
        </p:spPr>
        <p:txBody>
          <a:bodyPr wrap="square" rtlCol="0">
            <a:spAutoFit/>
          </a:bodyPr>
          <a:lstStyle/>
          <a:p>
            <a:r>
              <a:rPr lang="it-IT" sz="3200" b="1" dirty="0">
                <a:solidFill>
                  <a:schemeClr val="bg1"/>
                </a:solidFill>
                <a:latin typeface="Verdana" panose="020B0604030504040204" pitchFamily="34" charset="0"/>
                <a:ea typeface="Verdana" panose="020B0604030504040204" pitchFamily="34" charset="0"/>
              </a:rPr>
              <a:t>Hur man möter nätmobbning</a:t>
            </a: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647957"/>
            <a:ext cx="7116122" cy="5562085"/>
          </a:xfrm>
        </p:spPr>
        <p:txBody>
          <a:bodyPr>
            <a:normAutofit/>
          </a:bodyPr>
          <a:lstStyle/>
          <a:p>
            <a:pPr marL="0" indent="0">
              <a:spcBef>
                <a:spcPts val="1200"/>
              </a:spcBef>
              <a:spcAft>
                <a:spcPts val="1200"/>
              </a:spcAft>
              <a:buNone/>
            </a:pPr>
            <a:r>
              <a:rPr lang="sv-SE" sz="2000" b="1" u="sng" dirty="0">
                <a:latin typeface="Verdana" panose="020B0604030504040204" pitchFamily="34" charset="0"/>
                <a:ea typeface="Verdana" panose="020B0604030504040204" pitchFamily="34" charset="0"/>
              </a:rPr>
              <a:t>Förebyggande åtgärder:</a:t>
            </a:r>
          </a:p>
          <a:p>
            <a:pPr marL="0" indent="0">
              <a:spcBef>
                <a:spcPts val="1200"/>
              </a:spcBef>
              <a:spcAft>
                <a:spcPts val="1200"/>
              </a:spcAft>
              <a:buNone/>
            </a:pPr>
            <a:r>
              <a:rPr lang="sv-SE" sz="2000" b="1" dirty="0">
                <a:latin typeface="Verdana" panose="020B0604030504040204" pitchFamily="34" charset="0"/>
                <a:ea typeface="Verdana" panose="020B0604030504040204" pitchFamily="34" charset="0"/>
              </a:rPr>
              <a:t>Mer medveten och ansvarstagande användning </a:t>
            </a:r>
            <a:r>
              <a:rPr lang="sv-SE" sz="2000" dirty="0">
                <a:latin typeface="Verdana" panose="020B0604030504040204" pitchFamily="34" charset="0"/>
                <a:ea typeface="Verdana" panose="020B0604030504040204" pitchFamily="34" charset="0"/>
              </a:rPr>
              <a:t>av internet är viktigt för att förhindra attacker. Sprid inte känsliga uppgifter och information, ge inte ut dina lösenord och var försiktig med vilka kontaktförfrågningar du accepterar.</a:t>
            </a:r>
          </a:p>
          <a:p>
            <a:pPr marL="0" indent="0">
              <a:spcBef>
                <a:spcPts val="1200"/>
              </a:spcBef>
              <a:spcAft>
                <a:spcPts val="1200"/>
              </a:spcAft>
              <a:buNone/>
            </a:pPr>
            <a:r>
              <a:rPr lang="sv-SE" sz="2000" b="1" u="sng" dirty="0">
                <a:latin typeface="Verdana" panose="020B0604030504040204" pitchFamily="34" charset="0"/>
                <a:ea typeface="Verdana" panose="020B0604030504040204" pitchFamily="34" charset="0"/>
              </a:rPr>
              <a:t>Vad om det händer? </a:t>
            </a:r>
          </a:p>
          <a:p>
            <a:pPr marL="0" indent="0">
              <a:spcBef>
                <a:spcPts val="1200"/>
              </a:spcBef>
              <a:spcAft>
                <a:spcPts val="1200"/>
              </a:spcAft>
              <a:buNone/>
            </a:pPr>
            <a:r>
              <a:rPr lang="sv-SE" sz="2000" b="1" dirty="0">
                <a:latin typeface="Verdana" panose="020B0604030504040204" pitchFamily="34" charset="0"/>
                <a:ea typeface="Verdana" panose="020B0604030504040204" pitchFamily="34" charset="0"/>
              </a:rPr>
              <a:t>Spara bevismaterial av händelsen: </a:t>
            </a:r>
            <a:r>
              <a:rPr lang="sv-SE" sz="2000" dirty="0">
                <a:latin typeface="Verdana" panose="020B0604030504040204" pitchFamily="34" charset="0"/>
                <a:ea typeface="Verdana" panose="020B0604030504040204" pitchFamily="34" charset="0"/>
              </a:rPr>
              <a:t>ta skärm dumpar och spara bilder. Om du raderar eller har raderat innehåll, rapportera det till relevant ledningen för det sociala nätverket. </a:t>
            </a:r>
            <a:r>
              <a:rPr lang="sv-SE" sz="2000" b="1" dirty="0">
                <a:latin typeface="Verdana" panose="020B0604030504040204" pitchFamily="34" charset="0"/>
                <a:ea typeface="Verdana" panose="020B0604030504040204" pitchFamily="34" charset="0"/>
              </a:rPr>
              <a:t>Prata</a:t>
            </a:r>
            <a:r>
              <a:rPr lang="sv-SE" sz="2000" dirty="0">
                <a:latin typeface="Verdana" panose="020B0604030504040204" pitchFamily="34" charset="0"/>
                <a:ea typeface="Verdana" panose="020B0604030504040204" pitchFamily="34" charset="0"/>
              </a:rPr>
              <a:t> med en coach, en lärare, en rådgivare eller en betrodd person som kan hjälpa dig. I allvarligare fall kan du anmäla händelsen till polisen.</a:t>
            </a:r>
            <a:endParaRPr lang="it-IT"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09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91618" y="1992573"/>
            <a:ext cx="4341766" cy="3322898"/>
          </a:xfrm>
        </p:spPr>
        <p:txBody>
          <a:bodyPr>
            <a:normAutofit/>
          </a:bodyPr>
          <a:lstStyle/>
          <a:p>
            <a:pPr marL="0" indent="0">
              <a:spcBef>
                <a:spcPts val="1200"/>
              </a:spcBef>
              <a:buNone/>
            </a:pPr>
            <a:r>
              <a:rPr lang="sv-SE" sz="3200" dirty="0">
                <a:latin typeface="Verdana" panose="020B0604030504040204" pitchFamily="34" charset="0"/>
                <a:ea typeface="Verdana" panose="020B0604030504040204" pitchFamily="34" charset="0"/>
                <a:cs typeface="Times New Roman" panose="02020603050405020304" pitchFamily="18" charset="0"/>
              </a:rPr>
              <a:t>Varje namn har en historia, </a:t>
            </a:r>
          </a:p>
          <a:p>
            <a:pPr marL="0" indent="0">
              <a:spcBef>
                <a:spcPts val="1200"/>
              </a:spcBef>
              <a:buNone/>
            </a:pPr>
            <a:r>
              <a:rPr lang="sv-SE" sz="3200" dirty="0">
                <a:latin typeface="Verdana" panose="020B0604030504040204" pitchFamily="34" charset="0"/>
                <a:ea typeface="Verdana" panose="020B0604030504040204" pitchFamily="34" charset="0"/>
                <a:cs typeface="Times New Roman" panose="02020603050405020304" pitchFamily="18" charset="0"/>
              </a:rPr>
              <a:t>varje historia har ett namn!</a:t>
            </a:r>
            <a:endParaRPr lang="de-DE" sz="32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809D5EE5-C470-476A-BB8C-DB5B3E22325C}"/>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EFBBEE92-91B6-4957-A6F4-DE1359AB8E36}"/>
              </a:ext>
            </a:extLst>
          </p:cNvPr>
          <p:cNvSpPr>
            <a:spLocks noGrp="1"/>
          </p:cNvSpPr>
          <p:nvPr>
            <p:ph type="title"/>
          </p:nvPr>
        </p:nvSpPr>
        <p:spPr>
          <a:xfrm>
            <a:off x="1687286" y="1542529"/>
            <a:ext cx="4755204" cy="1595336"/>
          </a:xfrm>
        </p:spPr>
        <p:txBody>
          <a:bodyPr>
            <a:normAutofit/>
          </a:bodyPr>
          <a:lstStyle/>
          <a:p>
            <a:r>
              <a:rPr lang="it-IT" sz="3200" b="1" dirty="0">
                <a:solidFill>
                  <a:schemeClr val="bg1"/>
                </a:solidFill>
                <a:latin typeface="Verdana" panose="020B0604030504040204" pitchFamily="34" charset="0"/>
                <a:ea typeface="Verdana" panose="020B0604030504040204" pitchFamily="34" charset="0"/>
              </a:rPr>
              <a:t>Icebreaker!</a:t>
            </a:r>
          </a:p>
        </p:txBody>
      </p:sp>
    </p:spTree>
    <p:extLst>
      <p:ext uri="{BB962C8B-B14F-4D97-AF65-F5344CB8AC3E}">
        <p14:creationId xmlns:p14="http://schemas.microsoft.com/office/powerpoint/2010/main" val="191513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077218"/>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Mycket</a:t>
            </a:r>
            <a:r>
              <a:rPr lang="en-US" sz="3200" b="1" dirty="0">
                <a:solidFill>
                  <a:schemeClr val="bg1"/>
                </a:solidFill>
                <a:latin typeface="Verdana" panose="020B0604030504040204" pitchFamily="34" charset="0"/>
                <a:ea typeface="Verdana" panose="020B0604030504040204" pitchFamily="34" charset="0"/>
              </a:rPr>
              <a:t> bra information</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888274"/>
            <a:ext cx="7116122" cy="5321768"/>
          </a:xfrm>
        </p:spPr>
        <p:txBody>
          <a:bodyPr>
            <a:normAutofit/>
          </a:bodyPr>
          <a:lstStyle/>
          <a:p>
            <a:pPr marL="0" indent="0">
              <a:buNone/>
            </a:pPr>
            <a:r>
              <a:rPr lang="it-IT" sz="2400" dirty="0">
                <a:latin typeface="Verdana" panose="020B0604030504040204" pitchFamily="34" charset="0"/>
                <a:ea typeface="Verdana" panose="020B0604030504040204" pitchFamily="34" charset="0"/>
              </a:rPr>
              <a:t>Här hittar du några bra organisationer som jobber mot näthat och hjälper dig att få mer viktig information: </a:t>
            </a:r>
          </a:p>
          <a:p>
            <a:pPr marL="0" indent="0">
              <a:buNone/>
            </a:pPr>
            <a:endParaRPr lang="it-IT" sz="2400" dirty="0">
              <a:latin typeface="Verdana" panose="020B0604030504040204" pitchFamily="34" charset="0"/>
              <a:ea typeface="Verdana" panose="020B0604030504040204" pitchFamily="34" charset="0"/>
            </a:endParaRPr>
          </a:p>
          <a:p>
            <a:r>
              <a:rPr lang="fr-FR" sz="2400" dirty="0">
                <a:latin typeface="Verdana" panose="020B0604030504040204" pitchFamily="34" charset="0"/>
                <a:ea typeface="Verdana" panose="020B0604030504040204" pitchFamily="34" charset="0"/>
              </a:rPr>
              <a:t>Make Equal (Näthatshjälpen)</a:t>
            </a:r>
          </a:p>
          <a:p>
            <a:endParaRPr lang="fr-FR" sz="2400" dirty="0">
              <a:latin typeface="Verdana" panose="020B0604030504040204" pitchFamily="34" charset="0"/>
              <a:ea typeface="Verdana" panose="020B0604030504040204" pitchFamily="34" charset="0"/>
            </a:endParaRPr>
          </a:p>
          <a:p>
            <a:r>
              <a:rPr lang="fr-FR" sz="2400" dirty="0">
                <a:latin typeface="Verdana" panose="020B0604030504040204" pitchFamily="34" charset="0"/>
                <a:ea typeface="Verdana" panose="020B0604030504040204" pitchFamily="34" charset="0"/>
              </a:rPr>
              <a:t>Friends (#skärpning på nätet)</a:t>
            </a:r>
          </a:p>
          <a:p>
            <a:endParaRPr lang="fr-FR" sz="2400" dirty="0">
              <a:latin typeface="Verdana" panose="020B0604030504040204" pitchFamily="34" charset="0"/>
              <a:ea typeface="Verdana" panose="020B0604030504040204" pitchFamily="34" charset="0"/>
            </a:endParaRPr>
          </a:p>
          <a:p>
            <a:r>
              <a:rPr lang="fr-FR" sz="2400" dirty="0">
                <a:latin typeface="Verdana" panose="020B0604030504040204" pitchFamily="34" charset="0"/>
                <a:ea typeface="Verdana" panose="020B0604030504040204" pitchFamily="34" charset="0"/>
              </a:rPr>
              <a:t>Prinsparets Stiftelse (Lajka för en schysst nätvradag, nätet och demokratin, nejtillnääthat)</a:t>
            </a:r>
          </a:p>
          <a:p>
            <a:endParaRPr lang="fr-FR"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949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473216"/>
            <a:ext cx="4895625" cy="1473823"/>
          </a:xfrm>
        </p:spPr>
        <p:txBody>
          <a:bodyPr>
            <a:noAutofit/>
          </a:bodyPr>
          <a:lstStyle/>
          <a:p>
            <a:r>
              <a:rPr lang="sv-SE" sz="2800" b="1" dirty="0">
                <a:solidFill>
                  <a:schemeClr val="bg1"/>
                </a:solidFill>
                <a:latin typeface="Verdana" panose="020B0604030504040204" pitchFamily="34" charset="0"/>
                <a:ea typeface="Verdana" panose="020B0604030504040204" pitchFamily="34" charset="0"/>
              </a:rPr>
              <a:t>Vad tog du med dig från utbildningen?</a:t>
            </a:r>
            <a:endParaRPr lang="it-IT" sz="28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r>
              <a:rPr lang="sv-SE" sz="2200" dirty="0">
                <a:solidFill>
                  <a:schemeClr val="bg1"/>
                </a:solidFill>
                <a:latin typeface="Verdana" panose="020B0604030504040204" pitchFamily="34" charset="0"/>
                <a:ea typeface="Verdana" panose="020B0604030504040204" pitchFamily="34" charset="0"/>
              </a:rPr>
              <a:t>Är du nu mer medveten om behovet av att interagera på lämpligt sätt på Internet?</a:t>
            </a:r>
          </a:p>
          <a:p>
            <a:r>
              <a:rPr lang="sv-SE" sz="2200" dirty="0">
                <a:solidFill>
                  <a:schemeClr val="bg1"/>
                </a:solidFill>
                <a:latin typeface="Verdana" panose="020B0604030504040204" pitchFamily="34" charset="0"/>
                <a:ea typeface="Verdana" panose="020B0604030504040204" pitchFamily="34" charset="0"/>
              </a:rPr>
              <a:t>Skulle du kunna känna igen nätmobbning? Om så är fallet, hur skulle du reagera? </a:t>
            </a:r>
          </a:p>
          <a:p>
            <a:r>
              <a:rPr lang="sv-SE" sz="2200" dirty="0">
                <a:solidFill>
                  <a:schemeClr val="bg1"/>
                </a:solidFill>
                <a:latin typeface="Verdana" panose="020B0604030504040204" pitchFamily="34" charset="0"/>
                <a:ea typeface="Verdana" panose="020B0604030504040204" pitchFamily="34" charset="0"/>
              </a:rPr>
              <a:t>Vem kan bli en cybermobbare? Och vem är ett offer?</a:t>
            </a:r>
          </a:p>
          <a:p>
            <a:r>
              <a:rPr lang="sv-SE" sz="2200" dirty="0">
                <a:solidFill>
                  <a:schemeClr val="bg1"/>
                </a:solidFill>
                <a:latin typeface="Verdana" panose="020B0604030504040204" pitchFamily="34" charset="0"/>
                <a:ea typeface="Verdana" panose="020B0604030504040204" pitchFamily="34" charset="0"/>
              </a:rPr>
              <a:t>Tror du att nätmobbning kan stoppas? Vilka verktyg kan hjälpa till? </a:t>
            </a:r>
            <a:endParaRPr lang="it-IT" sz="2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54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973185"/>
            <a:ext cx="4200413" cy="973854"/>
          </a:xfrm>
        </p:spPr>
        <p:txBody>
          <a:bodyPr>
            <a:noAutofit/>
          </a:bodyPr>
          <a:lstStyle/>
          <a:p>
            <a:r>
              <a:rPr lang="sv-SE" sz="2800" b="1" dirty="0">
                <a:solidFill>
                  <a:schemeClr val="bg1"/>
                </a:solidFill>
                <a:latin typeface="Verdana" panose="020B0604030504040204" pitchFamily="34" charset="0"/>
                <a:ea typeface="Verdana" panose="020B0604030504040204" pitchFamily="34" charset="0"/>
              </a:rPr>
              <a:t>No </a:t>
            </a:r>
            <a:r>
              <a:rPr lang="sv-SE" sz="2800" b="1" dirty="0" err="1">
                <a:solidFill>
                  <a:schemeClr val="bg1"/>
                </a:solidFill>
                <a:latin typeface="Verdana" panose="020B0604030504040204" pitchFamily="34" charset="0"/>
                <a:ea typeface="Verdana" panose="020B0604030504040204" pitchFamily="34" charset="0"/>
              </a:rPr>
              <a:t>Blame</a:t>
            </a:r>
            <a:r>
              <a:rPr lang="sv-SE" sz="2800" b="1" dirty="0">
                <a:solidFill>
                  <a:schemeClr val="bg1"/>
                </a:solidFill>
                <a:latin typeface="Verdana" panose="020B0604030504040204" pitchFamily="34" charset="0"/>
                <a:ea typeface="Verdana" panose="020B0604030504040204" pitchFamily="34" charset="0"/>
              </a:rPr>
              <a:t> Approach</a:t>
            </a:r>
            <a:br>
              <a:rPr lang="sv-SE" sz="2800" b="1" dirty="0">
                <a:solidFill>
                  <a:schemeClr val="bg1"/>
                </a:solidFill>
                <a:latin typeface="Verdana" panose="020B0604030504040204" pitchFamily="34" charset="0"/>
                <a:ea typeface="Verdana" panose="020B0604030504040204" pitchFamily="34" charset="0"/>
              </a:rPr>
            </a:br>
            <a:r>
              <a:rPr lang="sv-SE" sz="2800" b="1" dirty="0">
                <a:solidFill>
                  <a:schemeClr val="bg1"/>
                </a:solidFill>
                <a:latin typeface="Verdana" panose="020B0604030504040204" pitchFamily="34" charset="0"/>
                <a:ea typeface="Verdana" panose="020B0604030504040204" pitchFamily="34" charset="0"/>
              </a:rPr>
              <a:t> (förhållningssätt utan anklagelser)</a:t>
            </a:r>
            <a:endParaRPr lang="it-IT" sz="28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2371267"/>
            <a:ext cx="6975138" cy="2982103"/>
          </a:xfrm>
        </p:spPr>
        <p:txBody>
          <a:bodyPr>
            <a:noAutofit/>
          </a:bodyPr>
          <a:lstStyle/>
          <a:p>
            <a:pPr marL="0" indent="0">
              <a:buNone/>
            </a:pPr>
            <a:r>
              <a:rPr lang="sv-SE" sz="2200" u="sng" dirty="0">
                <a:solidFill>
                  <a:schemeClr val="bg1"/>
                </a:solidFill>
                <a:latin typeface="Verdana" panose="020B0604030504040204" pitchFamily="34" charset="0"/>
                <a:ea typeface="Verdana" panose="020B0604030504040204" pitchFamily="34" charset="0"/>
              </a:rPr>
              <a:t>3 steg</a:t>
            </a:r>
          </a:p>
          <a:p>
            <a:pPr marL="0" indent="0">
              <a:buNone/>
            </a:pPr>
            <a:endParaRPr lang="sv-SE" sz="2200" u="sng" dirty="0">
              <a:solidFill>
                <a:schemeClr val="bg1"/>
              </a:solidFill>
              <a:latin typeface="Verdana" panose="020B0604030504040204" pitchFamily="34" charset="0"/>
              <a:ea typeface="Verdana" panose="020B0604030504040204" pitchFamily="34" charset="0"/>
            </a:endParaRPr>
          </a:p>
          <a:p>
            <a:r>
              <a:rPr lang="sv-SE" sz="2200" dirty="0">
                <a:solidFill>
                  <a:schemeClr val="bg1"/>
                </a:solidFill>
                <a:latin typeface="Verdana" panose="020B0604030504040204" pitchFamily="34" charset="0"/>
                <a:ea typeface="Verdana" panose="020B0604030504040204" pitchFamily="34" charset="0"/>
              </a:rPr>
              <a:t>1) Prata med den person som drabbas av   mobbning</a:t>
            </a:r>
          </a:p>
          <a:p>
            <a:r>
              <a:rPr lang="sv-SE" sz="2200" dirty="0">
                <a:solidFill>
                  <a:schemeClr val="bg1"/>
                </a:solidFill>
                <a:latin typeface="Verdana" panose="020B0604030504040204" pitchFamily="34" charset="0"/>
                <a:ea typeface="Verdana" panose="020B0604030504040204" pitchFamily="34" charset="0"/>
              </a:rPr>
              <a:t>2) Prata med stödgruppen</a:t>
            </a:r>
          </a:p>
          <a:p>
            <a:r>
              <a:rPr lang="sv-SE" sz="2200" dirty="0">
                <a:solidFill>
                  <a:schemeClr val="bg1"/>
                </a:solidFill>
                <a:latin typeface="Verdana" panose="020B0604030504040204" pitchFamily="34" charset="0"/>
                <a:ea typeface="Verdana" panose="020B0604030504040204" pitchFamily="34" charset="0"/>
              </a:rPr>
              <a:t>3) Uppföljningssamtal</a:t>
            </a:r>
            <a:endParaRPr lang="it-IT" sz="2200" dirty="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950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pPr marL="0" indent="0">
              <a:buNone/>
            </a:pPr>
            <a:endParaRPr lang="it-IT"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pic>
        <p:nvPicPr>
          <p:cNvPr id="3" name="z3fgBbXkCZM"/>
          <p:cNvPicPr>
            <a:picLocks noRot="1" noChangeAspect="1"/>
          </p:cNvPicPr>
          <p:nvPr>
            <a:videoFile r:link="rId1"/>
          </p:nvPr>
        </p:nvPicPr>
        <p:blipFill>
          <a:blip r:embed="rId5"/>
          <a:stretch>
            <a:fillRect/>
          </a:stretch>
        </p:blipFill>
        <p:spPr>
          <a:xfrm>
            <a:off x="5406592" y="1849435"/>
            <a:ext cx="4572000" cy="2571750"/>
          </a:xfrm>
          <a:prstGeom prst="rect">
            <a:avLst/>
          </a:prstGeom>
        </p:spPr>
      </p:pic>
      <p:sp>
        <p:nvSpPr>
          <p:cNvPr id="5" name="Textfeld 4"/>
          <p:cNvSpPr txBox="1"/>
          <p:nvPr/>
        </p:nvSpPr>
        <p:spPr>
          <a:xfrm>
            <a:off x="5406592" y="4702611"/>
            <a:ext cx="4572000" cy="461665"/>
          </a:xfrm>
          <a:prstGeom prst="rect">
            <a:avLst/>
          </a:prstGeom>
          <a:noFill/>
        </p:spPr>
        <p:txBody>
          <a:bodyPr wrap="square" rtlCol="0">
            <a:spAutoFit/>
          </a:bodyPr>
          <a:lstStyle/>
          <a:p>
            <a:r>
              <a:rPr lang="de-DE" sz="2400" dirty="0">
                <a:latin typeface="Verdana" panose="020B0604030504040204" pitchFamily="34" charset="0"/>
                <a:ea typeface="Verdana" panose="020B0604030504040204" pitchFamily="34" charset="0"/>
                <a:cs typeface="Verdana" panose="020B0604030504040204" pitchFamily="34" charset="0"/>
              </a:rPr>
              <a:t>Video: Mobbing an Schulen</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Goccia 5">
            <a:extLst>
              <a:ext uri="{FF2B5EF4-FFF2-40B4-BE49-F238E27FC236}">
                <a16:creationId xmlns:a16="http://schemas.microsoft.com/office/drawing/2014/main" id="{59789DCB-D190-417D-99CB-B3FA4A875F40}"/>
              </a:ext>
            </a:extLst>
          </p:cNvPr>
          <p:cNvSpPr/>
          <p:nvPr/>
        </p:nvSpPr>
        <p:spPr>
          <a:xfrm rot="5400000">
            <a:off x="93632" y="102505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845820" y="1947039"/>
            <a:ext cx="2320290" cy="1200329"/>
          </a:xfrm>
          <a:prstGeom prst="rect">
            <a:avLst/>
          </a:prstGeom>
          <a:noFill/>
        </p:spPr>
        <p:txBody>
          <a:bodyPr wrap="square" rtlCol="0">
            <a:spAutoFit/>
          </a:bodyPr>
          <a:lstStyle/>
          <a:p>
            <a:r>
              <a:rPr lang="de-DE" sz="2400" b="1" dirty="0">
                <a:solidFill>
                  <a:schemeClr val="bg1"/>
                </a:solidFill>
                <a:latin typeface="Verdana" panose="020B0604030504040204" pitchFamily="34" charset="0"/>
                <a:ea typeface="Verdana" panose="020B0604030504040204" pitchFamily="34" charset="0"/>
                <a:cs typeface="Verdana" panose="020B0604030504040204" pitchFamily="34" charset="0"/>
              </a:rPr>
              <a:t>Video </a:t>
            </a:r>
          </a:p>
          <a:p>
            <a:r>
              <a:rPr lang="de-DE" sz="2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de-DE" sz="2400" b="1" dirty="0" err="1">
                <a:solidFill>
                  <a:schemeClr val="bg1"/>
                </a:solidFill>
                <a:latin typeface="Verdana" panose="020B0604030504040204" pitchFamily="34" charset="0"/>
                <a:ea typeface="Verdana" panose="020B0604030504040204" pitchFamily="34" charset="0"/>
                <a:cs typeface="Verdana" panose="020B0604030504040204" pitchFamily="34" charset="0"/>
              </a:rPr>
              <a:t>No</a:t>
            </a:r>
            <a:r>
              <a:rPr lang="de-DE"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cs typeface="Verdana" panose="020B0604030504040204" pitchFamily="34" charset="0"/>
              </a:rPr>
              <a:t>Blame</a:t>
            </a:r>
            <a:r>
              <a:rPr lang="de-DE"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Approach“</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009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3999249" y="1512699"/>
            <a:ext cx="6975138" cy="3406331"/>
          </a:xfrm>
        </p:spPr>
        <p:txBody>
          <a:bodyPr>
            <a:noAutofit/>
          </a:bodyPr>
          <a:lstStyle/>
          <a:p>
            <a:pPr marL="0" indent="0">
              <a:buNone/>
            </a:pPr>
            <a:endParaRPr lang="it-IT"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
        <p:nvSpPr>
          <p:cNvPr id="10" name="Goccia 5">
            <a:extLst>
              <a:ext uri="{FF2B5EF4-FFF2-40B4-BE49-F238E27FC236}">
                <a16:creationId xmlns:a16="http://schemas.microsoft.com/office/drawing/2014/main" id="{59789DCB-D190-417D-99CB-B3FA4A875F40}"/>
              </a:ext>
            </a:extLst>
          </p:cNvPr>
          <p:cNvSpPr/>
          <p:nvPr/>
        </p:nvSpPr>
        <p:spPr>
          <a:xfrm rot="5400000">
            <a:off x="769253" y="99076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1400699" y="1817843"/>
            <a:ext cx="2320290" cy="461665"/>
          </a:xfrm>
          <a:prstGeom prst="rect">
            <a:avLst/>
          </a:prstGeom>
          <a:noFill/>
        </p:spPr>
        <p:txBody>
          <a:bodyPr wrap="square" rtlCol="0">
            <a:spAutoFit/>
          </a:bodyPr>
          <a:lstStyle/>
          <a:p>
            <a:pPr algn="ctr"/>
            <a:r>
              <a:rPr lang="de-DE"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b="1" dirty="0" err="1">
                <a:solidFill>
                  <a:schemeClr val="bg1"/>
                </a:solidFill>
                <a:latin typeface="Verdana" panose="020B0604030504040204" pitchFamily="34" charset="0"/>
                <a:ea typeface="Verdana" panose="020B0604030504040204" pitchFamily="34" charset="0"/>
                <a:cs typeface="Verdana" panose="020B0604030504040204" pitchFamily="34" charset="0"/>
              </a:rPr>
              <a:t>Rollspel</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312" y="1661160"/>
            <a:ext cx="5172075" cy="3448050"/>
          </a:xfrm>
          <a:prstGeom prst="rect">
            <a:avLst/>
          </a:prstGeom>
        </p:spPr>
      </p:pic>
    </p:spTree>
    <p:extLst>
      <p:ext uri="{BB962C8B-B14F-4D97-AF65-F5344CB8AC3E}">
        <p14:creationId xmlns:p14="http://schemas.microsoft.com/office/powerpoint/2010/main" val="281063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a:solidFill>
                  <a:srgbClr val="009999"/>
                </a:solidFill>
                <a:latin typeface="Verdana" panose="020B0604030504040204" pitchFamily="34" charset="0"/>
                <a:ea typeface="Verdana" panose="020B0604030504040204" pitchFamily="34" charset="0"/>
                <a:cs typeface="Verdana" panose="020B0604030504040204" pitchFamily="34" charset="0"/>
              </a:rPr>
              <a:t>TACK</a:t>
            </a:r>
            <a:endPar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3" name="Rechteck 2"/>
          <p:cNvSpPr/>
          <p:nvPr/>
        </p:nvSpPr>
        <p:spPr>
          <a:xfrm>
            <a:off x="838200" y="1804416"/>
            <a:ext cx="8305800" cy="3539430"/>
          </a:xfrm>
          <a:prstGeom prst="rect">
            <a:avLst/>
          </a:prstGeom>
        </p:spPr>
        <p:txBody>
          <a:bodyPr wrap="square">
            <a:spAutoFit/>
          </a:bodyPr>
          <a:lstStyle/>
          <a:p>
            <a:pPr lvl="0">
              <a:defRPr/>
            </a:pP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lang="sv-SE" sz="2800" dirty="0">
                <a:solidFill>
                  <a:prstClr val="black"/>
                </a:solidFill>
                <a:latin typeface="Verdana" panose="020B0604030504040204" pitchFamily="34" charset="0"/>
                <a:ea typeface="Verdana" panose="020B0604030504040204" pitchFamily="34" charset="0"/>
                <a:cs typeface="Verdana" panose="020B0604030504040204" pitchFamily="34" charset="0"/>
              </a:rPr>
              <a:t>Tack för att ni tar upp detta viktiga ämne med era grupper. </a:t>
            </a:r>
          </a:p>
          <a:p>
            <a:pPr lvl="0">
              <a:defRPr/>
            </a:pPr>
            <a:endParaRPr lang="sv-SE" sz="28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defRPr/>
            </a:pPr>
            <a:r>
              <a:rPr lang="sv-SE" sz="2800" dirty="0">
                <a:solidFill>
                  <a:prstClr val="black"/>
                </a:solidFill>
                <a:latin typeface="Verdana" panose="020B0604030504040204" pitchFamily="34" charset="0"/>
                <a:ea typeface="Verdana" panose="020B0604030504040204" pitchFamily="34" charset="0"/>
                <a:cs typeface="Verdana" panose="020B0604030504040204" pitchFamily="34" charset="0"/>
              </a:rPr>
              <a:t>Besök projektets webbplats </a:t>
            </a:r>
            <a:r>
              <a:rPr lang="sv-SE"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r>
            <a:br>
              <a:rPr lang="sv-SE"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br>
            <a:r>
              <a:rPr lang="sv-SE" sz="2800" dirty="0" smtClean="0">
                <a:solidFill>
                  <a:prstClr val="black"/>
                </a:solidFill>
                <a:latin typeface="Verdana" panose="020B0604030504040204" pitchFamily="34" charset="0"/>
                <a:ea typeface="Verdana" panose="020B0604030504040204" pitchFamily="34" charset="0"/>
                <a:cs typeface="Verdana" panose="020B0604030504040204" pitchFamily="34" charset="0"/>
                <a:hlinkClick r:id="rId4"/>
              </a:rPr>
              <a:t>www.respact-project.eu</a:t>
            </a:r>
            <a:r>
              <a:rPr lang="sv-SE" sz="28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sv-SE" sz="2800" dirty="0">
                <a:solidFill>
                  <a:prstClr val="black"/>
                </a:solidFill>
                <a:latin typeface="Verdana" panose="020B0604030504040204" pitchFamily="34" charset="0"/>
                <a:ea typeface="Verdana" panose="020B0604030504040204" pitchFamily="34" charset="0"/>
                <a:cs typeface="Verdana" panose="020B0604030504040204" pitchFamily="34" charset="0"/>
              </a:rPr>
              <a:t>för att få mer information om projektet eller/och för att kontakta oss.</a:t>
            </a: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6083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78185" y="1825625"/>
            <a:ext cx="6613071" cy="4351338"/>
          </a:xfrm>
        </p:spPr>
        <p:txBody>
          <a:bodyPr>
            <a:normAutofit/>
          </a:bodyPr>
          <a:lstStyle/>
          <a:p>
            <a:pPr marL="0" indent="0">
              <a:spcBef>
                <a:spcPts val="1200"/>
              </a:spcBef>
              <a:buNone/>
            </a:pPr>
            <a:r>
              <a:rPr lang="sv-SE" sz="2400" dirty="0">
                <a:latin typeface="Verdana" panose="020B0604030504040204" pitchFamily="34" charset="0"/>
                <a:ea typeface="Verdana" panose="020B0604030504040204" pitchFamily="34" charset="0"/>
                <a:cs typeface="Times New Roman" panose="02020603050405020304" pitchFamily="18" charset="0"/>
              </a:rPr>
              <a:t>Vi turas om att dela med oss av våra idéer om ämnet, som kan bestå av filmer, böcker, diskussioner och innehåll i sociala medier.</a:t>
            </a:r>
            <a:endParaRPr lang="de-DE" sz="24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8" name="Goccia 3">
            <a:extLst>
              <a:ext uri="{FF2B5EF4-FFF2-40B4-BE49-F238E27FC236}">
                <a16:creationId xmlns:a16="http://schemas.microsoft.com/office/drawing/2014/main" id="{DAE3ECB3-60A4-4159-BE2B-BAEC21E762CD}"/>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1">
            <a:extLst>
              <a:ext uri="{FF2B5EF4-FFF2-40B4-BE49-F238E27FC236}">
                <a16:creationId xmlns:a16="http://schemas.microsoft.com/office/drawing/2014/main" id="{97A17481-5BAF-45B6-8EB3-5647E711DEEE}"/>
              </a:ext>
            </a:extLst>
          </p:cNvPr>
          <p:cNvSpPr>
            <a:spLocks noGrp="1"/>
          </p:cNvSpPr>
          <p:nvPr>
            <p:ph type="title"/>
          </p:nvPr>
        </p:nvSpPr>
        <p:spPr>
          <a:xfrm>
            <a:off x="1458685" y="1558857"/>
            <a:ext cx="4755204" cy="1595336"/>
          </a:xfrm>
        </p:spPr>
        <p:txBody>
          <a:bodyPr>
            <a:normAutofit/>
          </a:bodyPr>
          <a:lstStyle/>
          <a:p>
            <a:r>
              <a:rPr lang="it-IT" sz="3200" b="1" dirty="0">
                <a:solidFill>
                  <a:schemeClr val="bg1"/>
                </a:solidFill>
                <a:latin typeface="Verdana" panose="020B0604030504040204" pitchFamily="34" charset="0"/>
                <a:ea typeface="Verdana" panose="020B0604030504040204" pitchFamily="34" charset="0"/>
              </a:rPr>
              <a:t>Vad är</a:t>
            </a:r>
            <a:br>
              <a:rPr lang="it-IT" sz="3200" b="1" dirty="0">
                <a:solidFill>
                  <a:schemeClr val="bg1"/>
                </a:solidFill>
                <a:latin typeface="Verdana" panose="020B0604030504040204" pitchFamily="34" charset="0"/>
                <a:ea typeface="Verdana" panose="020B0604030504040204" pitchFamily="34" charset="0"/>
              </a:rPr>
            </a:br>
            <a:r>
              <a:rPr lang="it-IT" sz="3200" b="1" dirty="0">
                <a:solidFill>
                  <a:schemeClr val="bg1"/>
                </a:solidFill>
                <a:latin typeface="Verdana" panose="020B0604030504040204" pitchFamily="34" charset="0"/>
                <a:ea typeface="Verdana" panose="020B0604030504040204" pitchFamily="34" charset="0"/>
              </a:rPr>
              <a:t>Nät-</a:t>
            </a:r>
            <a:br>
              <a:rPr lang="it-IT" sz="3200" b="1" dirty="0">
                <a:solidFill>
                  <a:schemeClr val="bg1"/>
                </a:solidFill>
                <a:latin typeface="Verdana" panose="020B0604030504040204" pitchFamily="34" charset="0"/>
                <a:ea typeface="Verdana" panose="020B0604030504040204" pitchFamily="34" charset="0"/>
              </a:rPr>
            </a:br>
            <a:r>
              <a:rPr lang="it-IT" sz="3200" b="1" dirty="0">
                <a:solidFill>
                  <a:schemeClr val="bg1"/>
                </a:solidFill>
                <a:latin typeface="Verdana" panose="020B0604030504040204" pitchFamily="34" charset="0"/>
                <a:ea typeface="Verdana" panose="020B0604030504040204" pitchFamily="34" charset="0"/>
              </a:rPr>
              <a:t>mobbing?</a:t>
            </a:r>
          </a:p>
        </p:txBody>
      </p:sp>
    </p:spTree>
    <p:extLst>
      <p:ext uri="{BB962C8B-B14F-4D97-AF65-F5344CB8AC3E}">
        <p14:creationId xmlns:p14="http://schemas.microsoft.com/office/powerpoint/2010/main" val="72184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9" name="Immagine 3">
            <a:extLst>
              <a:ext uri="{FF2B5EF4-FFF2-40B4-BE49-F238E27FC236}">
                <a16:creationId xmlns:a16="http://schemas.microsoft.com/office/drawing/2014/main" id="{2D299618-6A56-4515-A6D3-AB70A87BD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09" y="-94781"/>
            <a:ext cx="12529833" cy="7048031"/>
          </a:xfrm>
          <a:prstGeom prst="rect">
            <a:avLst/>
          </a:prstGeom>
          <a:ln>
            <a:noFill/>
          </a:ln>
          <a:effectLst>
            <a:softEdge rad="112500"/>
          </a:effectLst>
        </p:spPr>
      </p:pic>
      <p:sp>
        <p:nvSpPr>
          <p:cNvPr id="12" name="Goccia 5">
            <a:extLst>
              <a:ext uri="{FF2B5EF4-FFF2-40B4-BE49-F238E27FC236}">
                <a16:creationId xmlns:a16="http://schemas.microsoft.com/office/drawing/2014/main" id="{AA37FFD6-AC7A-4383-963F-CBD27F88CEA4}"/>
              </a:ext>
            </a:extLst>
          </p:cNvPr>
          <p:cNvSpPr/>
          <p:nvPr/>
        </p:nvSpPr>
        <p:spPr>
          <a:xfrm rot="10800000">
            <a:off x="8002696" y="2339743"/>
            <a:ext cx="3852291" cy="3777055"/>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a:extLst>
              <a:ext uri="{FF2B5EF4-FFF2-40B4-BE49-F238E27FC236}">
                <a16:creationId xmlns:a16="http://schemas.microsoft.com/office/drawing/2014/main" id="{82A2DC8C-1EBE-477E-8D78-C044E8BA291E}"/>
              </a:ext>
            </a:extLst>
          </p:cNvPr>
          <p:cNvSpPr>
            <a:spLocks noGrp="1"/>
          </p:cNvSpPr>
          <p:nvPr>
            <p:ph type="title"/>
          </p:nvPr>
        </p:nvSpPr>
        <p:spPr>
          <a:xfrm>
            <a:off x="8307552" y="2720132"/>
            <a:ext cx="2947678" cy="4179348"/>
          </a:xfrm>
        </p:spPr>
        <p:txBody>
          <a:bodyPr>
            <a:normAutofit/>
          </a:bodyPr>
          <a:lstStyle/>
          <a:p>
            <a:r>
              <a:rPr lang="it-IT" sz="2400" dirty="0">
                <a:latin typeface="Verdana" panose="020B0604030504040204" pitchFamily="34" charset="0"/>
                <a:ea typeface="Verdana" panose="020B0604030504040204" pitchFamily="34" charset="0"/>
                <a:hlinkClick r:id="rId5"/>
              </a:rPr>
              <a:t>https://www.youtube.com/watch?v=xQcKt8JIQps</a:t>
            </a:r>
            <a:r>
              <a:rPr lang="it-IT" sz="2400" dirty="0">
                <a:latin typeface="Verdana" panose="020B0604030504040204" pitchFamily="34" charset="0"/>
                <a:ea typeface="Verdana" panose="020B0604030504040204" pitchFamily="34" charset="0"/>
              </a:rPr>
              <a:t/>
            </a:r>
            <a:br>
              <a:rPr lang="it-IT" sz="24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endParaRPr lang="it-IT" sz="2000" dirty="0">
              <a:latin typeface="Verdana" panose="020B0604030504040204" pitchFamily="34" charset="0"/>
              <a:ea typeface="Verdana" panose="020B0604030504040204" pitchFamily="34" charset="0"/>
            </a:endParaRPr>
          </a:p>
        </p:txBody>
      </p:sp>
      <p:sp>
        <p:nvSpPr>
          <p:cNvPr id="14" name="Goccia 3">
            <a:extLst>
              <a:ext uri="{FF2B5EF4-FFF2-40B4-BE49-F238E27FC236}">
                <a16:creationId xmlns:a16="http://schemas.microsoft.com/office/drawing/2014/main" id="{582A875E-0547-4227-A729-F28AE6E919F6}"/>
              </a:ext>
            </a:extLst>
          </p:cNvPr>
          <p:cNvSpPr/>
          <p:nvPr/>
        </p:nvSpPr>
        <p:spPr>
          <a:xfrm rot="5400000">
            <a:off x="808695" y="758847"/>
            <a:ext cx="4136147" cy="4055367"/>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2">
            <a:extLst>
              <a:ext uri="{FF2B5EF4-FFF2-40B4-BE49-F238E27FC236}">
                <a16:creationId xmlns:a16="http://schemas.microsoft.com/office/drawing/2014/main" id="{CC0DDF3B-044B-4B50-8996-98F5E11B35BC}"/>
              </a:ext>
            </a:extLst>
          </p:cNvPr>
          <p:cNvSpPr txBox="1"/>
          <p:nvPr/>
        </p:nvSpPr>
        <p:spPr>
          <a:xfrm>
            <a:off x="1268345" y="1468629"/>
            <a:ext cx="3647152" cy="3046988"/>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Att</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hitta</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rätt</a:t>
            </a:r>
            <a:r>
              <a:rPr lang="en-US" sz="3200" b="1" dirty="0">
                <a:solidFill>
                  <a:schemeClr val="bg1"/>
                </a:solidFill>
                <a:latin typeface="Verdana" panose="020B0604030504040204" pitchFamily="34" charset="0"/>
                <a:ea typeface="Verdana" panose="020B0604030504040204" pitchFamily="34" charset="0"/>
              </a:rPr>
              <a:t> bland all info: </a:t>
            </a:r>
            <a:r>
              <a:rPr lang="en-US" sz="3200" b="1" dirty="0" err="1">
                <a:solidFill>
                  <a:schemeClr val="bg1"/>
                </a:solidFill>
                <a:latin typeface="Verdana" panose="020B0604030504040204" pitchFamily="34" charset="0"/>
                <a:ea typeface="Verdana" panose="020B0604030504040204" pitchFamily="34" charset="0"/>
              </a:rPr>
              <a:t>förklara</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Nätmobbing</a:t>
            </a:r>
            <a:r>
              <a:rPr lang="en-US" sz="3200" b="1" dirty="0">
                <a:solidFill>
                  <a:schemeClr val="bg1"/>
                </a:solidFill>
                <a:latin typeface="Verdana" panose="020B0604030504040204" pitchFamily="34" charset="0"/>
                <a:ea typeface="Verdana" panose="020B0604030504040204" pitchFamily="34" charset="0"/>
              </a:rPr>
              <a:t> </a:t>
            </a:r>
          </a:p>
          <a:p>
            <a:endParaRPr lang="en-US" sz="3200" b="1" dirty="0">
              <a:solidFill>
                <a:schemeClr val="bg1"/>
              </a:solidFill>
              <a:latin typeface="Verdana" panose="020B0604030504040204" pitchFamily="34" charset="0"/>
              <a:ea typeface="Verdana" panose="020B0604030504040204" pitchFamily="34" charset="0"/>
            </a:endParaRPr>
          </a:p>
          <a:p>
            <a:endParaRPr lang="it-IT" sz="3200" b="1" dirty="0">
              <a:solidFill>
                <a:schemeClr val="bg1"/>
              </a:solidFill>
              <a:latin typeface="Verdana" panose="020B0604030504040204" pitchFamily="34" charset="0"/>
              <a:ea typeface="Verdana" panose="020B0604030504040204" pitchFamily="34" charset="0"/>
            </a:endParaRPr>
          </a:p>
        </p:txBody>
      </p:sp>
      <p:pic>
        <p:nvPicPr>
          <p:cNvPr id="16" name="Grafik 15">
            <a:extLst>
              <a:ext uri="{FF2B5EF4-FFF2-40B4-BE49-F238E27FC236}">
                <a16:creationId xmlns:a16="http://schemas.microsoft.com/office/drawing/2014/main" id="{C431C8F0-8900-4225-A597-24111557D260}"/>
              </a:ext>
            </a:extLst>
          </p:cNvPr>
          <p:cNvPicPr>
            <a:picLocks noChangeAspect="1"/>
          </p:cNvPicPr>
          <p:nvPr/>
        </p:nvPicPr>
        <p:blipFill>
          <a:blip r:embed="rId3"/>
          <a:stretch>
            <a:fillRect/>
          </a:stretch>
        </p:blipFill>
        <p:spPr>
          <a:xfrm>
            <a:off x="10785784" y="6116798"/>
            <a:ext cx="1243692" cy="695004"/>
          </a:xfrm>
          <a:prstGeom prst="rect">
            <a:avLst/>
          </a:prstGeom>
        </p:spPr>
      </p:pic>
    </p:spTree>
    <p:extLst>
      <p:ext uri="{BB962C8B-B14F-4D97-AF65-F5344CB8AC3E}">
        <p14:creationId xmlns:p14="http://schemas.microsoft.com/office/powerpoint/2010/main" val="113752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93059" y="53903"/>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4">
            <a:extLst>
              <a:ext uri="{FF2B5EF4-FFF2-40B4-BE49-F238E27FC236}">
                <a16:creationId xmlns:a16="http://schemas.microsoft.com/office/drawing/2014/main" id="{1DF20F26-05A8-434E-9C15-C254343DB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606" y="2062214"/>
            <a:ext cx="5401393" cy="3112850"/>
          </a:xfrm>
          <a:prstGeom prst="rect">
            <a:avLst/>
          </a:prstGeom>
          <a:ln>
            <a:noFill/>
          </a:ln>
          <a:effectLst>
            <a:softEdge rad="112500"/>
          </a:effectLst>
        </p:spPr>
      </p:pic>
      <p:sp>
        <p:nvSpPr>
          <p:cNvPr id="3" name="Inhaltsplatzhalter 2"/>
          <p:cNvSpPr>
            <a:spLocks noGrp="1"/>
          </p:cNvSpPr>
          <p:nvPr>
            <p:ph idx="1"/>
          </p:nvPr>
        </p:nvSpPr>
        <p:spPr>
          <a:xfrm>
            <a:off x="1088118" y="1036343"/>
            <a:ext cx="5819844" cy="5164592"/>
          </a:xfrm>
        </p:spPr>
        <p:txBody>
          <a:bodyPr>
            <a:normAutofit fontScale="92500" lnSpcReduction="20000"/>
          </a:bodyPr>
          <a:lstStyle/>
          <a:p>
            <a:pPr>
              <a:lnSpc>
                <a:spcPct val="107000"/>
              </a:lnSpc>
              <a:spcAft>
                <a:spcPts val="800"/>
              </a:spcAft>
            </a:pPr>
            <a:r>
              <a:rPr lang="de-DE"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Vad</a:t>
            </a:r>
            <a:r>
              <a:rPr lang="de-DE"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de-DE"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är</a:t>
            </a:r>
            <a:r>
              <a:rPr lang="de-DE" sz="1800" dirty="0">
                <a:solidFill>
                  <a:schemeClr val="bg1"/>
                </a:solidFill>
                <a:latin typeface="Verdana" panose="020B0604030504040204" pitchFamily="34" charset="0"/>
                <a:ea typeface="Verdana" panose="020B0604030504040204" pitchFamily="34" charset="0"/>
                <a:cs typeface="Times New Roman" panose="02020603050405020304" pitchFamily="18" charset="0"/>
              </a:rPr>
              <a:t> </a:t>
            </a:r>
            <a:r>
              <a:rPr lang="de-DE" sz="1800" dirty="0" err="1">
                <a:solidFill>
                  <a:schemeClr val="bg1"/>
                </a:solidFill>
                <a:latin typeface="Verdana" panose="020B0604030504040204" pitchFamily="34" charset="0"/>
                <a:ea typeface="Verdana" panose="020B0604030504040204" pitchFamily="34" charset="0"/>
                <a:cs typeface="Times New Roman" panose="02020603050405020304" pitchFamily="18" charset="0"/>
              </a:rPr>
              <a:t>Nät</a:t>
            </a:r>
            <a:r>
              <a:rPr lang="de-D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mobbing</a:t>
            </a: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Vad är avsikten bakom attackerna?</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Kan detta få allvarliga konsekvenser?              Om så är fallet, vilka är de?</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Vilken typ av relation har offer och angripare?</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Hur skiljer det sig från mobbning "</a:t>
            </a:r>
            <a:r>
              <a:rPr lang="sv-S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offline</a:t>
            </a: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Vem kan bli en "nätmobbare"?</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Varför blir någon en "nätmobbare"?</a:t>
            </a: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När och var kan attacker äga rum?</a:t>
            </a:r>
            <a:endPar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sv-S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Ska vi sluta använda internet eller förbjuda det helt och hållet?</a:t>
            </a:r>
          </a:p>
          <a:p>
            <a:pPr>
              <a:lnSpc>
                <a:spcPct val="107000"/>
              </a:lnSpc>
              <a:spcAft>
                <a:spcPts val="800"/>
              </a:spcAft>
            </a:pPr>
            <a:r>
              <a:rPr lang="de-D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Vem</a:t>
            </a: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de-D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kan</a:t>
            </a: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de-D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stoppa</a:t>
            </a: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 </a:t>
            </a:r>
            <a:r>
              <a:rPr lang="de-DE" sz="1800" dirty="0" err="1">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attackerna</a:t>
            </a: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a:t>
            </a:r>
          </a:p>
          <a:p>
            <a:pPr marL="0" indent="0">
              <a:buNone/>
            </a:pPr>
            <a:endParaRPr lang="de-DE" sz="19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2D368C5-BDB6-5383-9517-058233C69736}"/>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C7D09A9B-1F9C-1A47-6EAB-1522025E8028}"/>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24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6557F148-A80C-40C8-B6A6-FABA41B6A960}"/>
              </a:ext>
            </a:extLst>
          </p:cNvPr>
          <p:cNvSpPr>
            <a:spLocks noGrp="1"/>
          </p:cNvSpPr>
          <p:nvPr>
            <p:ph idx="1"/>
          </p:nvPr>
        </p:nvSpPr>
        <p:spPr>
          <a:xfrm>
            <a:off x="4681728" y="457200"/>
            <a:ext cx="6672072" cy="5733288"/>
          </a:xfrm>
        </p:spPr>
        <p:txBody>
          <a:bodyPr>
            <a:normAutofit/>
          </a:bodyPr>
          <a:lstStyle/>
          <a:p>
            <a:pPr marL="0" indent="0">
              <a:spcBef>
                <a:spcPts val="1200"/>
              </a:spcBef>
              <a:spcAft>
                <a:spcPts val="1200"/>
              </a:spcAft>
              <a:buNone/>
            </a:pPr>
            <a:r>
              <a:rPr lang="sv-SE" sz="2400" dirty="0">
                <a:latin typeface="Verdana" panose="020B0604030504040204" pitchFamily="34" charset="0"/>
                <a:ea typeface="Verdana" panose="020B0604030504040204" pitchFamily="34" charset="0"/>
              </a:rPr>
              <a:t>Det finns olika typer av nätmobbning:</a:t>
            </a:r>
            <a:endParaRPr lang="it-IT" sz="2400" dirty="0">
              <a:latin typeface="Verdana" panose="020B0604030504040204" pitchFamily="34" charset="0"/>
              <a:ea typeface="Verdana" panose="020B0604030504040204" pitchFamily="34" charset="0"/>
            </a:endParaRPr>
          </a:p>
          <a:p>
            <a:pPr>
              <a:spcBef>
                <a:spcPts val="1200"/>
              </a:spcBef>
              <a:spcAft>
                <a:spcPts val="1200"/>
              </a:spcAft>
              <a:buFontTx/>
              <a:buChar char="-"/>
            </a:pPr>
            <a:r>
              <a:rPr lang="sv-SE" sz="2400" b="1" u="sng" dirty="0">
                <a:latin typeface="Verdana" panose="020B0604030504040204" pitchFamily="34" charset="0"/>
                <a:ea typeface="Verdana" panose="020B0604030504040204" pitchFamily="34" charset="0"/>
              </a:rPr>
              <a:t>Uteslutning:</a:t>
            </a:r>
            <a:r>
              <a:rPr lang="sv-SE" sz="2400" b="1" dirty="0">
                <a:latin typeface="Verdana" panose="020B0604030504040204" pitchFamily="34" charset="0"/>
                <a:ea typeface="Verdana" panose="020B0604030504040204" pitchFamily="34" charset="0"/>
              </a:rPr>
              <a:t> </a:t>
            </a:r>
            <a:r>
              <a:rPr lang="sv-SE" sz="2400" dirty="0">
                <a:latin typeface="Verdana" panose="020B0604030504040204" pitchFamily="34" charset="0"/>
                <a:ea typeface="Verdana" panose="020B0604030504040204" pitchFamily="34" charset="0"/>
              </a:rPr>
              <a:t>Cybermobbaren försöker att alienera dina vänner eller motivera din kamratgrupp att förlöjliga och hata dig så att du blir ensam och sårbar.</a:t>
            </a:r>
          </a:p>
          <a:p>
            <a:pPr>
              <a:spcBef>
                <a:spcPts val="1200"/>
              </a:spcBef>
              <a:spcAft>
                <a:spcPts val="1200"/>
              </a:spcAft>
              <a:buFontTx/>
              <a:buChar char="-"/>
            </a:pPr>
            <a:r>
              <a:rPr lang="sv-SE" sz="2400" b="1" u="sng" dirty="0">
                <a:latin typeface="Verdana" panose="020B0604030504040204" pitchFamily="34" charset="0"/>
                <a:ea typeface="Verdana" panose="020B0604030504040204" pitchFamily="34" charset="0"/>
              </a:rPr>
              <a:t>Grupptryck:</a:t>
            </a:r>
            <a:r>
              <a:rPr lang="sv-SE" sz="2400" b="1" dirty="0">
                <a:latin typeface="Verdana" panose="020B0604030504040204" pitchFamily="34" charset="0"/>
                <a:ea typeface="Verdana" panose="020B0604030504040204" pitchFamily="34" charset="0"/>
              </a:rPr>
              <a:t> </a:t>
            </a:r>
            <a:r>
              <a:rPr lang="sv-SE" sz="2400" dirty="0">
                <a:latin typeface="Verdana" panose="020B0604030504040204" pitchFamily="34" charset="0"/>
                <a:ea typeface="Verdana" panose="020B0604030504040204" pitchFamily="34" charset="0"/>
              </a:rPr>
              <a:t>Cybermobbaren försöker att få dig att göra eller säga något som du inte vill göra eller säga, genom att berätta för dig att andra gör det eller genom att antyda att du inte hör hemma om du inte gör det. </a:t>
            </a:r>
          </a:p>
          <a:p>
            <a:pPr>
              <a:spcBef>
                <a:spcPts val="1200"/>
              </a:spcBef>
              <a:spcAft>
                <a:spcPts val="1200"/>
              </a:spcAft>
              <a:buFontTx/>
              <a:buChar char="-"/>
            </a:pPr>
            <a:r>
              <a:rPr lang="sv-SE" sz="2400" b="1" u="sng" dirty="0" err="1">
                <a:latin typeface="Verdana" panose="020B0604030504040204" pitchFamily="34" charset="0"/>
                <a:ea typeface="Verdana" panose="020B0604030504040204" pitchFamily="34" charset="0"/>
              </a:rPr>
              <a:t>Stalking</a:t>
            </a:r>
            <a:r>
              <a:rPr lang="sv-SE" sz="2400" b="1" u="sng" dirty="0">
                <a:latin typeface="Verdana" panose="020B0604030504040204" pitchFamily="34" charset="0"/>
                <a:ea typeface="Verdana" panose="020B0604030504040204" pitchFamily="34" charset="0"/>
              </a:rPr>
              <a:t>:</a:t>
            </a:r>
            <a:r>
              <a:rPr lang="sv-SE" sz="2400" b="1" dirty="0">
                <a:latin typeface="Verdana" panose="020B0604030504040204" pitchFamily="34" charset="0"/>
                <a:ea typeface="Verdana" panose="020B0604030504040204" pitchFamily="34" charset="0"/>
              </a:rPr>
              <a:t> </a:t>
            </a:r>
            <a:r>
              <a:rPr lang="sv-SE" sz="2400" dirty="0">
                <a:latin typeface="Verdana" panose="020B0604030504040204" pitchFamily="34" charset="0"/>
                <a:ea typeface="Verdana" panose="020B0604030504040204" pitchFamily="34" charset="0"/>
              </a:rPr>
              <a:t>Cybermobbaren följer dig på alla dina sociala kanaler och ger dig oönskad uppmärksamhet.</a:t>
            </a:r>
          </a:p>
        </p:txBody>
      </p:sp>
      <p:sp>
        <p:nvSpPr>
          <p:cNvPr id="10" name="Goccia 5">
            <a:extLst>
              <a:ext uri="{FF2B5EF4-FFF2-40B4-BE49-F238E27FC236}">
                <a16:creationId xmlns:a16="http://schemas.microsoft.com/office/drawing/2014/main" id="{B8B8F06B-B80D-4374-894A-3B67FF0E6BA3}"/>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6">
            <a:extLst>
              <a:ext uri="{FF2B5EF4-FFF2-40B4-BE49-F238E27FC236}">
                <a16:creationId xmlns:a16="http://schemas.microsoft.com/office/drawing/2014/main" id="{9666BC7D-CD7F-4B94-A13B-6CA7666C7085}"/>
              </a:ext>
            </a:extLst>
          </p:cNvPr>
          <p:cNvSpPr txBox="1"/>
          <p:nvPr/>
        </p:nvSpPr>
        <p:spPr>
          <a:xfrm>
            <a:off x="632297" y="1625955"/>
            <a:ext cx="3762814" cy="1569660"/>
          </a:xfrm>
          <a:prstGeom prst="rect">
            <a:avLst/>
          </a:prstGeom>
          <a:noFill/>
        </p:spPr>
        <p:txBody>
          <a:bodyPr wrap="square" rtlCol="0">
            <a:spAutoFit/>
          </a:bodyPr>
          <a:lstStyle/>
          <a:p>
            <a:r>
              <a:rPr lang="sv-SE" sz="3200" b="1" dirty="0">
                <a:solidFill>
                  <a:schemeClr val="bg1"/>
                </a:solidFill>
                <a:latin typeface="Verdana" panose="020B0604030504040204" pitchFamily="34" charset="0"/>
                <a:ea typeface="Verdana" panose="020B0604030504040204" pitchFamily="34" charset="0"/>
              </a:rPr>
              <a:t>Ett fenomen med många ansikten</a:t>
            </a:r>
            <a:endParaRPr lang="it-IT" sz="3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069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569660"/>
          </a:xfrm>
          <a:prstGeom prst="rect">
            <a:avLst/>
          </a:prstGeom>
          <a:noFill/>
        </p:spPr>
        <p:txBody>
          <a:bodyPr wrap="square" rtlCol="0">
            <a:spAutoFit/>
          </a:bodyPr>
          <a:lstStyle/>
          <a:p>
            <a:r>
              <a:rPr lang="sv-SE" sz="3200" b="1">
                <a:solidFill>
                  <a:schemeClr val="bg1"/>
                </a:solidFill>
                <a:latin typeface="Verdana" panose="020B0604030504040204" pitchFamily="34" charset="0"/>
                <a:ea typeface="Verdana" panose="020B0604030504040204" pitchFamily="34" charset="0"/>
              </a:rPr>
              <a:t>Ett fenomen med många ansikten</a:t>
            </a:r>
            <a:endParaRPr lang="sv-SE"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402313"/>
            <a:ext cx="7116122" cy="6027670"/>
          </a:xfrm>
        </p:spPr>
        <p:txBody>
          <a:bodyPr>
            <a:normAutofit/>
          </a:bodyPr>
          <a:lstStyle/>
          <a:p>
            <a:pPr marL="0" indent="0">
              <a:buNone/>
            </a:pPr>
            <a:endParaRPr lang="it-IT" sz="2200" dirty="0">
              <a:latin typeface="Verdana" panose="020B0604030504040204" pitchFamily="34" charset="0"/>
              <a:ea typeface="Verdana" panose="020B0604030504040204" pitchFamily="34" charset="0"/>
            </a:endParaRPr>
          </a:p>
          <a:p>
            <a:pPr>
              <a:buFontTx/>
              <a:buChar char="-"/>
            </a:pPr>
            <a:endParaRPr lang="it-IT" sz="2200" dirty="0">
              <a:latin typeface="Verdana" panose="020B0604030504040204" pitchFamily="34" charset="0"/>
              <a:ea typeface="Verdana" panose="020B0604030504040204" pitchFamily="34" charset="0"/>
            </a:endParaRPr>
          </a:p>
        </p:txBody>
      </p:sp>
      <p:sp>
        <p:nvSpPr>
          <p:cNvPr id="6" name="Segnaposto contenuto 2">
            <a:extLst>
              <a:ext uri="{FF2B5EF4-FFF2-40B4-BE49-F238E27FC236}">
                <a16:creationId xmlns:a16="http://schemas.microsoft.com/office/drawing/2014/main" id="{5E2487FE-6CE1-43EE-90D8-BECA0C206C3B}"/>
              </a:ext>
            </a:extLst>
          </p:cNvPr>
          <p:cNvSpPr txBox="1">
            <a:spLocks/>
          </p:cNvSpPr>
          <p:nvPr/>
        </p:nvSpPr>
        <p:spPr>
          <a:xfrm>
            <a:off x="4681728" y="457200"/>
            <a:ext cx="6672072" cy="5733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Tx/>
              <a:buChar char="-"/>
            </a:pPr>
            <a:r>
              <a:rPr lang="sv-SE" sz="2200" b="1" u="sng" dirty="0">
                <a:latin typeface="Verdana" panose="020B0604030504040204" pitchFamily="34" charset="0"/>
                <a:ea typeface="Verdana" panose="020B0604030504040204" pitchFamily="34" charset="0"/>
              </a:rPr>
              <a:t>Fysisk mobbning</a:t>
            </a:r>
            <a:r>
              <a:rPr lang="sv-SE" sz="2200" dirty="0">
                <a:latin typeface="Verdana" panose="020B0604030504040204" pitchFamily="34" charset="0"/>
                <a:ea typeface="Verdana" panose="020B0604030504040204" pitchFamily="34" charset="0"/>
              </a:rPr>
              <a:t>: Om cybermobbaren känner dig i verkligheten kan han/hon kombinera cybermobbning med fysisk eller social mobbning.</a:t>
            </a:r>
            <a:endParaRPr lang="it-IT" sz="2200" dirty="0">
              <a:latin typeface="Verdana" panose="020B0604030504040204" pitchFamily="34" charset="0"/>
              <a:ea typeface="Verdana" panose="020B0604030504040204" pitchFamily="34" charset="0"/>
            </a:endParaRPr>
          </a:p>
          <a:p>
            <a:pPr>
              <a:lnSpc>
                <a:spcPct val="100000"/>
              </a:lnSpc>
              <a:spcBef>
                <a:spcPts val="1200"/>
              </a:spcBef>
              <a:buFontTx/>
              <a:buChar char="-"/>
            </a:pPr>
            <a:r>
              <a:rPr lang="sv-SE" sz="2200" b="1" u="sng" dirty="0">
                <a:latin typeface="Verdana" panose="020B0604030504040204" pitchFamily="34" charset="0"/>
                <a:ea typeface="Verdana" panose="020B0604030504040204" pitchFamily="34" charset="0"/>
              </a:rPr>
              <a:t>Utpressning: </a:t>
            </a:r>
            <a:r>
              <a:rPr lang="sv-SE" sz="2200" dirty="0">
                <a:latin typeface="Verdana" panose="020B0604030504040204" pitchFamily="34" charset="0"/>
                <a:ea typeface="Verdana" panose="020B0604030504040204" pitchFamily="34" charset="0"/>
              </a:rPr>
              <a:t>Cybermobbaren hotar att avslöja konfidentiell information om dig, vilket skulle vara pinsamt eller till och med skadligt för dig.</a:t>
            </a:r>
          </a:p>
          <a:p>
            <a:pPr>
              <a:lnSpc>
                <a:spcPct val="100000"/>
              </a:lnSpc>
              <a:spcBef>
                <a:spcPts val="1200"/>
              </a:spcBef>
              <a:buFontTx/>
              <a:buChar char="-"/>
            </a:pPr>
            <a:r>
              <a:rPr lang="sv-SE" sz="2200" b="1" u="sng" dirty="0">
                <a:latin typeface="Verdana" panose="020B0604030504040204" pitchFamily="34" charset="0"/>
                <a:ea typeface="Verdana" panose="020B0604030504040204" pitchFamily="34" charset="0"/>
              </a:rPr>
              <a:t>Förstörelse av rykte på nätet: </a:t>
            </a:r>
            <a:r>
              <a:rPr lang="sv-SE" sz="2200" dirty="0">
                <a:latin typeface="Verdana" panose="020B0604030504040204" pitchFamily="34" charset="0"/>
                <a:ea typeface="Verdana" panose="020B0604030504040204" pitchFamily="34" charset="0"/>
              </a:rPr>
              <a:t>Cybermobbaren gör allt för att förstöra så mycket som möjligt av din virtuella identitet och hoppas vanligtvis att även förstöra ditt verkliga liv.</a:t>
            </a:r>
            <a:endParaRPr lang="de-DE"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1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077218"/>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Lagar</a:t>
            </a:r>
            <a:r>
              <a:rPr lang="en-US" sz="3200" b="1" dirty="0">
                <a:solidFill>
                  <a:schemeClr val="bg1"/>
                </a:solidFill>
                <a:latin typeface="Verdana" panose="020B0604030504040204" pitchFamily="34" charset="0"/>
                <a:ea typeface="Verdana" panose="020B0604030504040204" pitchFamily="34" charset="0"/>
              </a:rPr>
              <a:t> om </a:t>
            </a:r>
            <a:r>
              <a:rPr lang="en-US" sz="3200" b="1" dirty="0" err="1">
                <a:solidFill>
                  <a:schemeClr val="bg1"/>
                </a:solidFill>
                <a:latin typeface="Verdana" panose="020B0604030504040204" pitchFamily="34" charset="0"/>
                <a:ea typeface="Verdana" panose="020B0604030504040204" pitchFamily="34" charset="0"/>
              </a:rPr>
              <a:t>nätmobbning</a:t>
            </a:r>
            <a:r>
              <a:rPr lang="en-US" sz="3200" b="1" dirty="0">
                <a:solidFill>
                  <a:schemeClr val="bg1"/>
                </a:solidFill>
                <a:latin typeface="Verdana" panose="020B0604030504040204" pitchFamily="34" charset="0"/>
                <a:ea typeface="Verdana" panose="020B0604030504040204" pitchFamily="34" charset="0"/>
              </a:rPr>
              <a:t>? </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243209" y="4090480"/>
            <a:ext cx="62387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1" i="1" u="none" strike="noStrike" cap="none" normalizeH="0" baseline="0" dirty="0">
              <a:ln>
                <a:noFill/>
              </a:ln>
              <a:solidFill>
                <a:srgbClr val="FF0000"/>
              </a:solidFill>
              <a:effectLst/>
              <a:latin typeface="Verdana" panose="020B0604030504040204" pitchFamily="34" charset="0"/>
              <a:ea typeface="Verdana" panose="020B0604030504040204" pitchFamily="34" charset="0"/>
            </a:endParaRPr>
          </a:p>
        </p:txBody>
      </p:sp>
      <p:sp>
        <p:nvSpPr>
          <p:cNvPr id="14" name="Rettangolo 10">
            <a:extLst>
              <a:ext uri="{FF2B5EF4-FFF2-40B4-BE49-F238E27FC236}">
                <a16:creationId xmlns:a16="http://schemas.microsoft.com/office/drawing/2014/main" id="{F3F86B70-5A6B-4010-8E19-3CD50E1BA792}"/>
              </a:ext>
            </a:extLst>
          </p:cNvPr>
          <p:cNvSpPr/>
          <p:nvPr/>
        </p:nvSpPr>
        <p:spPr>
          <a:xfrm>
            <a:off x="4909804" y="1109522"/>
            <a:ext cx="6376555" cy="461665"/>
          </a:xfrm>
          <a:prstGeom prst="rect">
            <a:avLst/>
          </a:prstGeom>
        </p:spPr>
        <p:txBody>
          <a:bodyPr wrap="square">
            <a:spAutoFit/>
          </a:bodyPr>
          <a:lstStyle/>
          <a:p>
            <a:r>
              <a:rPr lang="sv-SE" sz="2400" b="1" i="0" dirty="0">
                <a:solidFill>
                  <a:srgbClr val="212529"/>
                </a:solidFill>
                <a:effectLst/>
                <a:latin typeface="Verdana" panose="020B0604030504040204" pitchFamily="34" charset="0"/>
                <a:ea typeface="Verdana" panose="020B0604030504040204" pitchFamily="34" charset="0"/>
              </a:rPr>
              <a:t>Svensk lag på internet</a:t>
            </a:r>
            <a:r>
              <a:rPr lang="de-DE" sz="2400" b="1" i="0" dirty="0">
                <a:solidFill>
                  <a:srgbClr val="212529"/>
                </a:solidFill>
                <a:effectLst/>
                <a:latin typeface="Verdana" panose="020B0604030504040204" pitchFamily="34" charset="0"/>
                <a:ea typeface="Verdana" panose="020B0604030504040204" pitchFamily="34" charset="0"/>
              </a:rPr>
              <a:t> </a:t>
            </a:r>
            <a:endParaRPr lang="it-IT" sz="2400" b="1" dirty="0">
              <a:latin typeface="Verdana" panose="020B0604030504040204" pitchFamily="34" charset="0"/>
              <a:ea typeface="Verdana" panose="020B0604030504040204" pitchFamily="34" charset="0"/>
            </a:endParaRPr>
          </a:p>
        </p:txBody>
      </p:sp>
      <p:sp>
        <p:nvSpPr>
          <p:cNvPr id="5" name="textruta 4">
            <a:extLst>
              <a:ext uri="{FF2B5EF4-FFF2-40B4-BE49-F238E27FC236}">
                <a16:creationId xmlns:a16="http://schemas.microsoft.com/office/drawing/2014/main" id="{BC130F65-52C1-C443-BB45-7F4A772136C3}"/>
              </a:ext>
            </a:extLst>
          </p:cNvPr>
          <p:cNvSpPr txBox="1"/>
          <p:nvPr/>
        </p:nvSpPr>
        <p:spPr>
          <a:xfrm>
            <a:off x="4909804" y="1828800"/>
            <a:ext cx="7055049" cy="4524315"/>
          </a:xfrm>
          <a:prstGeom prst="rect">
            <a:avLst/>
          </a:prstGeom>
          <a:noFill/>
        </p:spPr>
        <p:txBody>
          <a:bodyPr wrap="square">
            <a:spAutoFit/>
          </a:bodyPr>
          <a:lstStyle/>
          <a:p>
            <a:r>
              <a:rPr lang="sv-SE" dirty="0">
                <a:latin typeface="Verdana" panose="020B0604030504040204" pitchFamily="34" charset="0"/>
                <a:ea typeface="Verdana" panose="020B0604030504040204" pitchFamily="34" charset="0"/>
              </a:rPr>
              <a:t>Internet är ingen laglös plats, allt som är olagligt är det också online. </a:t>
            </a:r>
          </a:p>
          <a:p>
            <a:r>
              <a:rPr lang="sv-SE" dirty="0">
                <a:latin typeface="Verdana" panose="020B0604030504040204" pitchFamily="34" charset="0"/>
                <a:ea typeface="Verdana" panose="020B0604030504040204" pitchFamily="34" charset="0"/>
              </a:rPr>
              <a:t>Internet är på riktigt. </a:t>
            </a:r>
            <a:r>
              <a:rPr lang="sv-SE" b="0" i="0" dirty="0">
                <a:solidFill>
                  <a:srgbClr val="212529"/>
                </a:solidFill>
                <a:effectLst/>
                <a:latin typeface="Verdana" panose="020B0604030504040204" pitchFamily="34" charset="0"/>
                <a:ea typeface="Verdana" panose="020B0604030504040204" pitchFamily="34" charset="0"/>
              </a:rPr>
              <a:t>Här hittar du kunskapshöjande texter och handledning i hur lagen kan tolkas i relation till internet. Vi som arbetar på projektet Näthatshjälpen är inte jurister, men vi har samarbetat med en jurist i framtagandet av vårt material. Om du ändå känner dig osäker så kan du alltid höra av dig till polis eller brottsofferjouren.</a:t>
            </a:r>
          </a:p>
          <a:p>
            <a:r>
              <a:rPr lang="sv-SE" dirty="0">
                <a:solidFill>
                  <a:srgbClr val="212529"/>
                </a:solidFill>
                <a:latin typeface="Verdana" panose="020B0604030504040204" pitchFamily="34" charset="0"/>
                <a:ea typeface="Verdana" panose="020B0604030504040204" pitchFamily="34" charset="0"/>
              </a:rPr>
              <a:t>Exempel: </a:t>
            </a:r>
          </a:p>
          <a:p>
            <a:r>
              <a:rPr lang="sv-SE" dirty="0">
                <a:solidFill>
                  <a:srgbClr val="212529"/>
                </a:solidFill>
                <a:latin typeface="Verdana" panose="020B0604030504040204" pitchFamily="34" charset="0"/>
                <a:ea typeface="Verdana" panose="020B0604030504040204" pitchFamily="34" charset="0"/>
              </a:rPr>
              <a:t>Internet </a:t>
            </a:r>
            <a:r>
              <a:rPr lang="sv-SE" dirty="0" err="1">
                <a:solidFill>
                  <a:srgbClr val="212529"/>
                </a:solidFill>
                <a:latin typeface="Verdana" panose="020B0604030504040204" pitchFamily="34" charset="0"/>
                <a:ea typeface="Verdana" panose="020B0604030504040204" pitchFamily="34" charset="0"/>
              </a:rPr>
              <a:t>stalking</a:t>
            </a:r>
            <a:r>
              <a:rPr lang="sv-SE" dirty="0">
                <a:solidFill>
                  <a:srgbClr val="212529"/>
                </a:solidFill>
                <a:latin typeface="Verdana" panose="020B0604030504040204" pitchFamily="34" charset="0"/>
                <a:ea typeface="Verdana" panose="020B0604030504040204" pitchFamily="34" charset="0"/>
              </a:rPr>
              <a:t>, Olaga hot, Sexuella övergrepp online, Kränkande fotografering, Olaga integritetsintrång, </a:t>
            </a:r>
            <a:r>
              <a:rPr lang="sv-SE" dirty="0" err="1">
                <a:solidFill>
                  <a:srgbClr val="212529"/>
                </a:solidFill>
                <a:latin typeface="Verdana" panose="020B0604030504040204" pitchFamily="34" charset="0"/>
                <a:ea typeface="Verdana" panose="020B0604030504040204" pitchFamily="34" charset="0"/>
              </a:rPr>
              <a:t>Grooming</a:t>
            </a:r>
            <a:r>
              <a:rPr lang="sv-SE" dirty="0">
                <a:solidFill>
                  <a:srgbClr val="212529"/>
                </a:solidFill>
                <a:latin typeface="Verdana" panose="020B0604030504040204" pitchFamily="34" charset="0"/>
                <a:ea typeface="Verdana" panose="020B0604030504040204" pitchFamily="34" charset="0"/>
              </a:rPr>
              <a:t>, Kränkningar, Olaga våldsskildring mm. </a:t>
            </a:r>
          </a:p>
          <a:p>
            <a:endParaRPr lang="sv-SE" dirty="0">
              <a:solidFill>
                <a:srgbClr val="212529"/>
              </a:solidFill>
              <a:latin typeface="Verdana" panose="020B0604030504040204" pitchFamily="34" charset="0"/>
              <a:ea typeface="Verdana" panose="020B0604030504040204" pitchFamily="34" charset="0"/>
            </a:endParaRPr>
          </a:p>
          <a:p>
            <a:r>
              <a:rPr lang="sv-SE" dirty="0">
                <a:latin typeface="Verdana" panose="020B0604030504040204" pitchFamily="34" charset="0"/>
                <a:ea typeface="Verdana" panose="020B0604030504040204" pitchFamily="34" charset="0"/>
                <a:hlinkClick r:id="rId4"/>
              </a:rPr>
              <a:t>Svensk lag på internet – Näthatshjälpen (nathatshjalpen.se)</a:t>
            </a:r>
            <a:endParaRPr lang="sv-SE"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1393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9C71917-94CD-403E-AF47-0BFBA6D91B97}"/>
              </a:ext>
            </a:extLst>
          </p:cNvPr>
          <p:cNvSpPr>
            <a:spLocks noGrp="1"/>
          </p:cNvSpPr>
          <p:nvPr>
            <p:ph type="title"/>
          </p:nvPr>
        </p:nvSpPr>
        <p:spPr>
          <a:xfrm>
            <a:off x="130695" y="198598"/>
            <a:ext cx="11930607" cy="1325563"/>
          </a:xfrm>
        </p:spPr>
        <p:txBody>
          <a:bodyPr>
            <a:normAutofit/>
          </a:bodyPr>
          <a:lstStyle/>
          <a:p>
            <a:r>
              <a:rPr lang="it-IT" sz="3100" b="1" dirty="0">
                <a:solidFill>
                  <a:srgbClr val="1A9A9B"/>
                </a:solidFill>
                <a:latin typeface="Verdana" panose="020B0604030504040204" pitchFamily="34" charset="0"/>
                <a:ea typeface="Verdana" panose="020B0604030504040204" pitchFamily="34" charset="0"/>
              </a:rPr>
              <a:t>Hatbrott und Mobbing: vad är skillnaden? </a:t>
            </a: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3" name="Bildobjekt 2">
            <a:extLst>
              <a:ext uri="{FF2B5EF4-FFF2-40B4-BE49-F238E27FC236}">
                <a16:creationId xmlns:a16="http://schemas.microsoft.com/office/drawing/2014/main" id="{3F809D44-A3CF-201B-EADB-CEF8054CA90B}"/>
              </a:ext>
            </a:extLst>
          </p:cNvPr>
          <p:cNvPicPr>
            <a:picLocks noChangeAspect="1"/>
          </p:cNvPicPr>
          <p:nvPr/>
        </p:nvPicPr>
        <p:blipFill>
          <a:blip r:embed="rId4"/>
          <a:stretch>
            <a:fillRect/>
          </a:stretch>
        </p:blipFill>
        <p:spPr>
          <a:xfrm>
            <a:off x="1962552" y="1611477"/>
            <a:ext cx="8266892" cy="4352921"/>
          </a:xfrm>
          <a:prstGeom prst="rect">
            <a:avLst/>
          </a:prstGeom>
        </p:spPr>
      </p:pic>
    </p:spTree>
    <p:extLst>
      <p:ext uri="{BB962C8B-B14F-4D97-AF65-F5344CB8AC3E}">
        <p14:creationId xmlns:p14="http://schemas.microsoft.com/office/powerpoint/2010/main" val="3729831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efac3af-38a8-4a98-b2c5-d41bc1690a69">
      <Terms xmlns="http://schemas.microsoft.com/office/infopath/2007/PartnerControls"/>
    </lcf76f155ced4ddcb4097134ff3c332f>
    <TaxCatchAll xmlns="92c3634c-3c87-4078-a961-9872644e3bf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7FA5B9981B80146AD17AB8B0D31B6C5" ma:contentTypeVersion="14" ma:contentTypeDescription="Skapa ett nytt dokument." ma:contentTypeScope="" ma:versionID="d82de16e58995f14643cd98df96203a8">
  <xsd:schema xmlns:xsd="http://www.w3.org/2001/XMLSchema" xmlns:xs="http://www.w3.org/2001/XMLSchema" xmlns:p="http://schemas.microsoft.com/office/2006/metadata/properties" xmlns:ns2="5efac3af-38a8-4a98-b2c5-d41bc1690a69" xmlns:ns3="92c3634c-3c87-4078-a961-9872644e3bfa" targetNamespace="http://schemas.microsoft.com/office/2006/metadata/properties" ma:root="true" ma:fieldsID="89a2757d95f89b1586932f4692217fd3" ns2:_="" ns3:_="">
    <xsd:import namespace="5efac3af-38a8-4a98-b2c5-d41bc1690a69"/>
    <xsd:import namespace="92c3634c-3c87-4078-a961-9872644e3b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ac3af-38a8-4a98-b2c5-d41bc1690a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d67b4f79-3f84-482e-9acb-00fcb323079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c3634c-3c87-4078-a961-9872644e3bfa"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bb4c6ad4-feb7-4eda-b949-3ed2754eca0f}" ma:internalName="TaxCatchAll" ma:showField="CatchAllData" ma:web="92c3634c-3c87-4078-a961-9872644e3b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DF1AF-A901-466F-A236-710C6D5E8BEC}">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92c3634c-3c87-4078-a961-9872644e3bfa"/>
    <ds:schemaRef ds:uri="5efac3af-38a8-4a98-b2c5-d41bc1690a69"/>
    <ds:schemaRef ds:uri="http://www.w3.org/XML/1998/namespace"/>
  </ds:schemaRefs>
</ds:datastoreItem>
</file>

<file path=customXml/itemProps2.xml><?xml version="1.0" encoding="utf-8"?>
<ds:datastoreItem xmlns:ds="http://schemas.openxmlformats.org/officeDocument/2006/customXml" ds:itemID="{3B0F6DD2-B0D5-4DE7-87DB-61D6E1A0CA6F}">
  <ds:schemaRefs>
    <ds:schemaRef ds:uri="http://schemas.microsoft.com/sharepoint/v3/contenttype/forms"/>
  </ds:schemaRefs>
</ds:datastoreItem>
</file>

<file path=customXml/itemProps3.xml><?xml version="1.0" encoding="utf-8"?>
<ds:datastoreItem xmlns:ds="http://schemas.openxmlformats.org/officeDocument/2006/customXml" ds:itemID="{37C115BD-A426-4F95-8F7D-F29490A663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fac3af-38a8-4a98-b2c5-d41bc1690a69"/>
    <ds:schemaRef ds:uri="92c3634c-3c87-4078-a961-9872644e3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2391</Words>
  <Application>Microsoft Office PowerPoint</Application>
  <PresentationFormat>Breitbild</PresentationFormat>
  <Paragraphs>215</Paragraphs>
  <Slides>25</Slides>
  <Notes>25</Notes>
  <HiddenSlides>0</HiddenSlides>
  <MMClips>3</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Times New Roman</vt:lpstr>
      <vt:lpstr>Verdana</vt:lpstr>
      <vt:lpstr>Office</vt:lpstr>
      <vt:lpstr> Erasmus+ Project  “#respACT – Activating VET teachers to counter hate speech and cyberbullying”  n° 2020-1-DE02-KA202-007716   #ACTonCyberbullying </vt:lpstr>
      <vt:lpstr>Icebreaker!</vt:lpstr>
      <vt:lpstr>Vad är Nät- mobbing?</vt:lpstr>
      <vt:lpstr>https://www.youtube.com/watch?v=xQcKt8JIQps     </vt:lpstr>
      <vt:lpstr>PowerPoint-Präsentation</vt:lpstr>
      <vt:lpstr>PowerPoint-Präsentation</vt:lpstr>
      <vt:lpstr>PowerPoint-Präsentation</vt:lpstr>
      <vt:lpstr>PowerPoint-Präsentation</vt:lpstr>
      <vt:lpstr>Hatbrott und Mobbing: vad är skillnaden?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Vad tog du med dig från utbildningen?</vt:lpstr>
      <vt:lpstr>No Blame Approach  (förhållningssätt utan anklagelser)</vt:lpstr>
      <vt:lpstr>PowerPoint-Präsentation</vt:lpstr>
      <vt:lpstr>PowerPoint-Präsentation</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respACT</dc:creator>
  <cp:lastModifiedBy>Victoria Vogt-Mc Adam</cp:lastModifiedBy>
  <cp:revision>91</cp:revision>
  <dcterms:created xsi:type="dcterms:W3CDTF">2021-08-26T15:43:27Z</dcterms:created>
  <dcterms:modified xsi:type="dcterms:W3CDTF">2023-03-31T22:44:27Z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0x01010077FA5B9981B80146AD17AB8B0D31B6C5</vt:lpwstr>
  </property>
  <property fmtid="{D5CDD505-2E9C-101B-9397-08002B2CF9AE}" pid="3" name="MediaServiceImageTags">
    <vt:lpwstr/>
  </property>
  <property fmtid="{D5CDD505-2E9C-101B-9397-08002B2CF9AE}" pid="4" name="_MarkAsFinal">
    <vt:bool>true</vt:bool>
  </property>
</Properties>
</file>