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7"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Ditting" initials="S" lastIdx="6" clrIdx="0">
    <p:extLst>
      <p:ext uri="{19B8F6BF-5375-455C-9EA6-DF929625EA0E}">
        <p15:presenceInfo xmlns:p15="http://schemas.microsoft.com/office/powerpoint/2012/main" userId="SDitting" providerId="None"/>
      </p:ext>
    </p:extLst>
  </p:cmAuthor>
  <p:cmAuthor id="2" name="Victoria Vogt-Mc Adam" initials="VVA" lastIdx="1" clrIdx="1">
    <p:extLst>
      <p:ext uri="{19B8F6BF-5375-455C-9EA6-DF929625EA0E}">
        <p15:presenceInfo xmlns:p15="http://schemas.microsoft.com/office/powerpoint/2012/main" userId="Victoria Vogt-Mc A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92"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22T16:34:15.493" idx="5">
    <p:pos x="2949" y="945"/>
    <p:text>"Sich in dem Univserum zurechtfinden" sagt vermutlich niemand in Deutsch, oder? :D Alternativ vielleicht: "Was steckt hinter dem Begriff" oder so?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22T16:35:52.710" idx="6">
    <p:pos x="10" y="10"/>
    <p:text>"Peer group" ist ja eigentlich nicht direkt die "Clique". Tat mich aber schwer einen anderen Begriff zu verwenden..</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03-22T12:48:35.942" idx="1">
    <p:pos x="10" y="10"/>
    <p:text>https://www.lmz-bw.de/medienbildung/themen-von-a-bis-f/cybermobbing/rechtsweg-gegen-cybermobbing</p:text>
    <p:extLst>
      <p:ext uri="{C676402C-5697-4E1C-873F-D02D1690AC5C}">
        <p15:threadingInfo xmlns:p15="http://schemas.microsoft.com/office/powerpoint/2012/main" timeZoneBias="-60"/>
      </p:ext>
    </p:extLst>
  </p:cm>
  <p:cm authorId="1" dt="2023-03-22T12:49:03.173" idx="2">
    <p:pos x="10" y="146"/>
    <p:text>Man könnte hieraus ein Beispiel aus der deutschen Rechtsprechung verwenden?</p:text>
    <p:extLst>
      <p:ext uri="{C676402C-5697-4E1C-873F-D02D1690AC5C}">
        <p15:threadingInfo xmlns:p15="http://schemas.microsoft.com/office/powerpoint/2012/main" timeZoneBias="-60">
          <p15:parentCm authorId="1" idx="1"/>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BBA48-AB71-429C-841D-4B90D9B17BA1}" type="datetimeFigureOut">
              <a:rPr lang="de-DE" smtClean="0"/>
              <a:t>01.04.2023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6247F2-DF26-4098-8687-178DB306E37B}" type="slidenum">
              <a:rPr lang="de-DE" smtClean="0"/>
              <a:t>‹Nr.›</a:t>
            </a:fld>
            <a:endParaRPr lang="de-DE"/>
          </a:p>
        </p:txBody>
      </p:sp>
    </p:spTree>
    <p:extLst>
      <p:ext uri="{BB962C8B-B14F-4D97-AF65-F5344CB8AC3E}">
        <p14:creationId xmlns:p14="http://schemas.microsoft.com/office/powerpoint/2010/main" val="37198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indernetz.de/infonetz/medien/cybermobbing/filmanschauen/-/id=167864/nid=167864/did=167954/wkhiqp/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s://www.youtube.com/watch?v=xxfSGsZX6D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356247F2-DF26-4098-8687-178DB306E37B}" type="slidenum">
              <a:rPr lang="de-DE" smtClean="0"/>
              <a:t>1</a:t>
            </a:fld>
            <a:endParaRPr lang="de-DE"/>
          </a:p>
        </p:txBody>
      </p:sp>
    </p:spTree>
    <p:extLst>
      <p:ext uri="{BB962C8B-B14F-4D97-AF65-F5344CB8AC3E}">
        <p14:creationId xmlns:p14="http://schemas.microsoft.com/office/powerpoint/2010/main" val="354939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Weiteres</a:t>
            </a:r>
            <a:r>
              <a:rPr lang="de-DE" baseline="0" dirty="0" smtClean="0"/>
              <a:t> nützliche Links für Fachkräfte:</a:t>
            </a:r>
            <a:br>
              <a:rPr lang="de-DE" baseline="0" dirty="0" smtClean="0"/>
            </a:br>
            <a:r>
              <a:rPr lang="de-DE" baseline="0" dirty="0" smtClean="0"/>
              <a:t>https://www.no-blame-approach.de/media/downloads/NBA-Buch3_BlickinsBuch.pdf</a:t>
            </a:r>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10</a:t>
            </a:fld>
            <a:endParaRPr lang="de-DE"/>
          </a:p>
        </p:txBody>
      </p:sp>
    </p:spTree>
    <p:extLst>
      <p:ext uri="{BB962C8B-B14F-4D97-AF65-F5344CB8AC3E}">
        <p14:creationId xmlns:p14="http://schemas.microsoft.com/office/powerpoint/2010/main" val="383584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nochmal auf die Website www.klicksafe.de verweisen.</a:t>
            </a:r>
            <a:r>
              <a:rPr lang="de-DE" baseline="0" dirty="0" smtClean="0"/>
              <a:t> Hier finden Kinder, junge Menschen, Eltern und auch Fachkräfte ausführliche Informationen. </a:t>
            </a:r>
          </a:p>
          <a:p>
            <a:r>
              <a:rPr lang="de-DE" dirty="0" smtClean="0"/>
              <a:t>Auch immer wichtig</a:t>
            </a:r>
            <a:r>
              <a:rPr lang="de-DE" baseline="0" dirty="0" smtClean="0"/>
              <a:t> zu erwähnen: Das Kinder- und Jugendtelefon: 116111 (</a:t>
            </a:r>
            <a:r>
              <a:rPr lang="de-DE" baseline="0" dirty="0" err="1" smtClean="0"/>
              <a:t>NummergegenKummer</a:t>
            </a:r>
            <a:r>
              <a:rPr lang="de-DE" baseline="0" dirty="0" smtClean="0"/>
              <a:t>) </a:t>
            </a:r>
          </a:p>
          <a:p>
            <a:r>
              <a:rPr lang="de-DE" baseline="0" dirty="0" smtClean="0"/>
              <a:t>https://www.nummergegenkummer.de/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11</a:t>
            </a:fld>
            <a:endParaRPr lang="de-DE"/>
          </a:p>
        </p:txBody>
      </p:sp>
    </p:spTree>
    <p:extLst>
      <p:ext uri="{BB962C8B-B14F-4D97-AF65-F5344CB8AC3E}">
        <p14:creationId xmlns:p14="http://schemas.microsoft.com/office/powerpoint/2010/main" val="88136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12</a:t>
            </a:fld>
            <a:endParaRPr lang="de-DE"/>
          </a:p>
        </p:txBody>
      </p:sp>
    </p:spTree>
    <p:extLst>
      <p:ext uri="{BB962C8B-B14F-4D97-AF65-F5344CB8AC3E}">
        <p14:creationId xmlns:p14="http://schemas.microsoft.com/office/powerpoint/2010/main" val="197495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Diese</a:t>
            </a:r>
            <a:r>
              <a:rPr lang="en-US" dirty="0"/>
              <a:t> </a:t>
            </a:r>
            <a:r>
              <a:rPr lang="en-US" dirty="0" err="1"/>
              <a:t>Fragen</a:t>
            </a:r>
            <a:r>
              <a:rPr lang="en-US" dirty="0"/>
              <a:t> </a:t>
            </a:r>
            <a:r>
              <a:rPr lang="en-US" dirty="0" err="1"/>
              <a:t>sind</a:t>
            </a:r>
            <a:r>
              <a:rPr lang="en-US" dirty="0"/>
              <a:t> </a:t>
            </a:r>
            <a:r>
              <a:rPr lang="en-US" baseline="0" dirty="0" err="1"/>
              <a:t>sowohl</a:t>
            </a:r>
            <a:r>
              <a:rPr lang="en-US" baseline="0" dirty="0"/>
              <a:t> </a:t>
            </a:r>
            <a:r>
              <a:rPr lang="en-US" baseline="0" dirty="0" err="1"/>
              <a:t>nützlich</a:t>
            </a:r>
            <a:r>
              <a:rPr lang="en-US" baseline="0" dirty="0"/>
              <a:t> um das </a:t>
            </a:r>
            <a:r>
              <a:rPr lang="en-US" baseline="0" dirty="0" err="1"/>
              <a:t>Geschehene</a:t>
            </a:r>
            <a:r>
              <a:rPr lang="en-US" baseline="0" dirty="0"/>
              <a:t> </a:t>
            </a:r>
            <a:r>
              <a:rPr lang="en-US" baseline="0" dirty="0" err="1"/>
              <a:t>im</a:t>
            </a:r>
            <a:r>
              <a:rPr lang="en-US" baseline="0" dirty="0"/>
              <a:t> Video </a:t>
            </a:r>
            <a:r>
              <a:rPr lang="en-US" baseline="0" dirty="0" err="1"/>
              <a:t>zusammenzufassen</a:t>
            </a:r>
            <a:r>
              <a:rPr lang="en-US" baseline="0" dirty="0"/>
              <a:t>, </a:t>
            </a:r>
            <a:r>
              <a:rPr lang="de-DE" dirty="0"/>
              <a:t>als auch um eine Diskussion darüber einzuleiten: Sie können entweder vor oder nach dem Anschauen gestellt werden.</a:t>
            </a:r>
          </a:p>
        </p:txBody>
      </p:sp>
      <p:sp>
        <p:nvSpPr>
          <p:cNvPr id="4" name="Foliennummernplatzhalter 3"/>
          <p:cNvSpPr>
            <a:spLocks noGrp="1"/>
          </p:cNvSpPr>
          <p:nvPr>
            <p:ph type="sldNum" sz="quarter" idx="10"/>
          </p:nvPr>
        </p:nvSpPr>
        <p:spPr/>
        <p:txBody>
          <a:bodyPr/>
          <a:lstStyle/>
          <a:p>
            <a:fld id="{356247F2-DF26-4098-8687-178DB306E37B}" type="slidenum">
              <a:rPr lang="de-DE" smtClean="0"/>
              <a:t>13</a:t>
            </a:fld>
            <a:endParaRPr lang="de-DE"/>
          </a:p>
        </p:txBody>
      </p:sp>
    </p:spTree>
    <p:extLst>
      <p:ext uri="{BB962C8B-B14F-4D97-AF65-F5344CB8AC3E}">
        <p14:creationId xmlns:p14="http://schemas.microsoft.com/office/powerpoint/2010/main" val="65904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Wenn</a:t>
            </a:r>
            <a:r>
              <a:rPr lang="it-IT" dirty="0"/>
              <a:t> </a:t>
            </a:r>
            <a:r>
              <a:rPr lang="it-IT" dirty="0" err="1"/>
              <a:t>das</a:t>
            </a:r>
            <a:r>
              <a:rPr lang="it-IT" dirty="0"/>
              <a:t> Training online </a:t>
            </a:r>
            <a:r>
              <a:rPr lang="it-IT" dirty="0" err="1"/>
              <a:t>stattfindet</a:t>
            </a:r>
            <a:r>
              <a:rPr lang="it-IT" dirty="0"/>
              <a:t>, </a:t>
            </a:r>
            <a:r>
              <a:rPr lang="it-IT" dirty="0" err="1"/>
              <a:t>empfehlen</a:t>
            </a:r>
            <a:r>
              <a:rPr lang="it-IT" dirty="0"/>
              <a:t> wir Tools </a:t>
            </a:r>
            <a:r>
              <a:rPr lang="it-IT" dirty="0" err="1"/>
              <a:t>wie</a:t>
            </a:r>
            <a:r>
              <a:rPr lang="it-IT" dirty="0"/>
              <a:t> </a:t>
            </a:r>
            <a:r>
              <a:rPr lang="it-IT" dirty="0" err="1"/>
              <a:t>Jamboard</a:t>
            </a:r>
            <a:r>
              <a:rPr lang="it-IT" dirty="0"/>
              <a:t> </a:t>
            </a:r>
            <a:r>
              <a:rPr lang="it-IT" dirty="0" err="1"/>
              <a:t>oder</a:t>
            </a:r>
            <a:r>
              <a:rPr lang="it-IT" dirty="0"/>
              <a:t> </a:t>
            </a:r>
            <a:r>
              <a:rPr lang="it-IT" dirty="0" err="1"/>
              <a:t>Mentimeter</a:t>
            </a:r>
            <a:r>
              <a:rPr lang="it-IT" dirty="0"/>
              <a:t> zu </a:t>
            </a:r>
            <a:r>
              <a:rPr lang="it-IT" dirty="0" err="1"/>
              <a:t>verwenden</a:t>
            </a:r>
            <a:r>
              <a:rPr lang="it-IT" dirty="0"/>
              <a:t>.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14</a:t>
            </a:fld>
            <a:endParaRPr lang="de-DE"/>
          </a:p>
        </p:txBody>
      </p:sp>
    </p:spTree>
    <p:extLst>
      <p:ext uri="{BB962C8B-B14F-4D97-AF65-F5344CB8AC3E}">
        <p14:creationId xmlns:p14="http://schemas.microsoft.com/office/powerpoint/2010/main" val="194849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15</a:t>
            </a:fld>
            <a:endParaRPr lang="de-DE"/>
          </a:p>
        </p:txBody>
      </p:sp>
    </p:spTree>
    <p:extLst>
      <p:ext uri="{BB962C8B-B14F-4D97-AF65-F5344CB8AC3E}">
        <p14:creationId xmlns:p14="http://schemas.microsoft.com/office/powerpoint/2010/main" val="4182371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Es wird vorgeschlagen, jeden Punkt des Manifests mit den Teilnehmenden zu lesen, sie zu fragen, ob sie den Aussagen zustimmen und ob sie diese in ihrem täglichen Gebrauch des Internets anwenden.</a:t>
            </a:r>
          </a:p>
          <a:p>
            <a:r>
              <a:rPr lang="de-DE" dirty="0" smtClean="0"/>
              <a:t>https://paroleostili.it/wp-content/uploads/2017/04/manifesto_a4_DE-verticale.pdf</a:t>
            </a:r>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16</a:t>
            </a:fld>
            <a:endParaRPr lang="de-DE"/>
          </a:p>
        </p:txBody>
      </p:sp>
    </p:spTree>
    <p:extLst>
      <p:ext uri="{BB962C8B-B14F-4D97-AF65-F5344CB8AC3E}">
        <p14:creationId xmlns:p14="http://schemas.microsoft.com/office/powerpoint/2010/main" val="53959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in dem Video erzählte Geschichte basiert auf wahren Begebenheiten und kann besonders auf die empfindlichsten Personen einen starken emotionalen Einfluss haben. Es wird empfohlen, das Thema vor der Betrachtung des Inhalts anzusprechen.</a:t>
            </a:r>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17</a:t>
            </a:fld>
            <a:endParaRPr lang="de-DE"/>
          </a:p>
        </p:txBody>
      </p:sp>
    </p:spTree>
    <p:extLst>
      <p:ext uri="{BB962C8B-B14F-4D97-AF65-F5344CB8AC3E}">
        <p14:creationId xmlns:p14="http://schemas.microsoft.com/office/powerpoint/2010/main" val="236967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Fragen sind nützlich, um das im Video Gesehene zusammenzufassen und eine Diskussion über das Gesehene anzustoßen: Sie können entweder vor oder nach dem Ansehen gestellt werden.</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18</a:t>
            </a:fld>
            <a:endParaRPr lang="de-DE"/>
          </a:p>
        </p:txBody>
      </p:sp>
    </p:spTree>
    <p:extLst>
      <p:ext uri="{BB962C8B-B14F-4D97-AF65-F5344CB8AC3E}">
        <p14:creationId xmlns:p14="http://schemas.microsoft.com/office/powerpoint/2010/main" val="229296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19</a:t>
            </a:fld>
            <a:endParaRPr lang="de-DE"/>
          </a:p>
        </p:txBody>
      </p:sp>
    </p:spTree>
    <p:extLst>
      <p:ext uri="{BB962C8B-B14F-4D97-AF65-F5344CB8AC3E}">
        <p14:creationId xmlns:p14="http://schemas.microsoft.com/office/powerpoint/2010/main" val="3729887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1200"/>
              </a:spcBef>
              <a:buNone/>
            </a:pPr>
            <a:r>
              <a:rPr lang="de-DE" sz="1200" dirty="0" smtClean="0">
                <a:uFill>
                  <a:solidFill>
                    <a:srgbClr val="000000"/>
                  </a:solidFill>
                </a:uFill>
                <a:latin typeface="Verdana" panose="020B0604030504040204" pitchFamily="34" charset="0"/>
                <a:ea typeface="Verdana" panose="020B0604030504040204" pitchFamily="34" charset="0"/>
                <a:cs typeface="Verdana" panose="020B0604030504040204" pitchFamily="34" charset="0"/>
              </a:rPr>
              <a:t>Für diese erste Aktivität werden Teilnehmende eingeladen, sich nacheinander mit ihrem Namen vorzustellen und dessen Bedeutung zu erläutern – eine Möglichkeit um darüber nachzudenken, wie unterschiedlich die Geschichte jedes*jeder Einzelnen ist.  </a:t>
            </a:r>
            <a:endParaRPr lang="de-DE"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Sollten </a:t>
            </a:r>
            <a:r>
              <a:rPr lang="de-DE" dirty="0"/>
              <a:t>Teilnehmende die Bedeutung ihres Namens nicht kennen, können sie alternativ sagen, weshalb dieser Name für sie ausgewählt wurde. </a:t>
            </a:r>
            <a:r>
              <a:rPr lang="de-DE" dirty="0" smtClean="0"/>
              <a:t>Natürlich kann man</a:t>
            </a:r>
            <a:r>
              <a:rPr lang="de-DE" baseline="0" dirty="0" smtClean="0"/>
              <a:t> auch gemeinsam den Namen nachschlagen. </a:t>
            </a: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a:t>
            </a:fld>
            <a:endParaRPr lang="de-DE" dirty="0"/>
          </a:p>
        </p:txBody>
      </p:sp>
    </p:spTree>
    <p:extLst>
      <p:ext uri="{BB962C8B-B14F-4D97-AF65-F5344CB8AC3E}">
        <p14:creationId xmlns:p14="http://schemas.microsoft.com/office/powerpoint/2010/main" val="609751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effectLst/>
              </a:rPr>
              <a:t>Netzangriff</a:t>
            </a:r>
            <a:r>
              <a:rPr lang="de-DE" b="0" dirty="0" smtClean="0">
                <a:effectLst/>
              </a:rPr>
              <a:t> – der im SWR-Kindernetz erschienen ist. </a:t>
            </a:r>
            <a:br>
              <a:rPr lang="de-DE" b="0" dirty="0" smtClean="0">
                <a:effectLst/>
              </a:rPr>
            </a:br>
            <a:r>
              <a:rPr lang="de-DE" b="0" dirty="0" smtClean="0">
                <a:effectLst/>
              </a:rPr>
              <a:t>Der Film ist gedacht für die Arbeit mit </a:t>
            </a:r>
            <a:r>
              <a:rPr lang="de-DE" b="0" dirty="0" smtClean="0"/>
              <a:t>Schulklassen und Gruppen von Kindern und Jugendlichen ab neun Jahren</a:t>
            </a:r>
            <a:r>
              <a:rPr lang="de-DE" b="0" dirty="0" smtClean="0">
                <a:effectLst/>
              </a:rPr>
              <a:t>. Der Film ist ab 6 Jahren freigegeben (FSK 6 Jahre).</a:t>
            </a:r>
            <a:r>
              <a:rPr lang="de-DE" b="0" baseline="0" dirty="0" smtClean="0">
                <a:effectLst/>
              </a:rPr>
              <a:t> </a:t>
            </a:r>
            <a:br>
              <a:rPr lang="de-DE" b="0" baseline="0" dirty="0" smtClean="0">
                <a:effectLst/>
              </a:rPr>
            </a:br>
            <a:r>
              <a:rPr lang="de-DE" b="0" dirty="0" smtClean="0">
                <a:effectLst/>
              </a:rPr>
              <a:t>Auch als Eltern kann man den Film gemeinsam mit seinen Kindern anschauen. </a:t>
            </a:r>
            <a:endParaRPr lang="de-DE" dirty="0" smtClean="0"/>
          </a:p>
          <a:p>
            <a:r>
              <a:rPr lang="de-DE" b="0" dirty="0" smtClean="0">
                <a:effectLst/>
              </a:rPr>
              <a:t>Man findet den Film</a:t>
            </a:r>
            <a:r>
              <a:rPr lang="de-DE" b="0" i="0" dirty="0" smtClean="0">
                <a:effectLst/>
              </a:rPr>
              <a:t> Netzangriff </a:t>
            </a:r>
            <a:r>
              <a:rPr lang="de-DE" b="0" dirty="0" smtClean="0">
                <a:effectLst/>
              </a:rPr>
              <a:t>hier: </a:t>
            </a:r>
            <a:r>
              <a:rPr lang="de-DE" b="0" dirty="0" smtClean="0">
                <a:effectLst/>
                <a:hlinkClick r:id="rId3"/>
              </a:rPr>
              <a:t>https://www.kindernetz.de/infonetz/medien/cybermobbing/filmanschauen/-/id=167864/nid=167864/did=167954/wkhiqp/index.html</a:t>
            </a:r>
            <a:endParaRPr lang="de-DE" dirty="0" smtClean="0"/>
          </a:p>
          <a:p>
            <a:endParaRPr lang="de-DE" b="0" dirty="0" smtClean="0">
              <a:effectLst/>
            </a:endParaRPr>
          </a:p>
          <a:p>
            <a:endParaRPr lang="de-DE" b="0" dirty="0" smtClean="0">
              <a:effectLst/>
            </a:endParaRPr>
          </a:p>
          <a:p>
            <a:r>
              <a:rPr lang="de-DE" b="0" dirty="0" smtClean="0">
                <a:effectLst/>
              </a:rPr>
              <a:t>Der mehrfach preisgekrönte Film </a:t>
            </a:r>
            <a:r>
              <a:rPr lang="de-DE" b="1" dirty="0" err="1" smtClean="0"/>
              <a:t>Homevideo</a:t>
            </a:r>
            <a:r>
              <a:rPr lang="de-DE" b="1" dirty="0" smtClean="0"/>
              <a:t> </a:t>
            </a:r>
            <a:r>
              <a:rPr lang="de-DE" b="0" dirty="0" smtClean="0">
                <a:effectLst/>
              </a:rPr>
              <a:t>behandelt ebenso das Thema Cybermobbing – in diesem Fall aus der Perspektive eines Jungen. </a:t>
            </a:r>
            <a:br>
              <a:rPr lang="de-DE" b="0" dirty="0" smtClean="0">
                <a:effectLst/>
              </a:rPr>
            </a:br>
            <a:r>
              <a:rPr lang="de-DE" b="0" dirty="0" smtClean="0">
                <a:effectLst/>
              </a:rPr>
              <a:t>Der Film ist ab 12 Jahre freigegeben (FSK 12 Jahre) und eignet sich für die Arbeit mit Schulklassen und Gruppen ab der 7. bzw. 8. Klasse. </a:t>
            </a:r>
            <a:endParaRPr lang="de-DE" dirty="0" smtClean="0"/>
          </a:p>
          <a:p>
            <a:r>
              <a:rPr lang="de-DE" b="0" dirty="0" smtClean="0">
                <a:effectLst/>
              </a:rPr>
              <a:t>Zum Trailer: </a:t>
            </a:r>
            <a:r>
              <a:rPr lang="de-DE" b="0" dirty="0" smtClean="0">
                <a:effectLst/>
                <a:hlinkClick r:id="rId4"/>
              </a:rPr>
              <a:t>https://www.youtube.com/watch?v=xxfSGsZX6Ds</a:t>
            </a:r>
            <a:endParaRPr lang="de-DE" dirty="0" smtClean="0"/>
          </a:p>
          <a:p>
            <a:endParaRPr lang="de-DE" dirty="0" smtClean="0"/>
          </a:p>
          <a:p>
            <a:r>
              <a:rPr lang="de-DE" dirty="0" smtClean="0"/>
              <a:t>Dokumentarfilm</a:t>
            </a:r>
            <a:r>
              <a:rPr lang="de-DE" baseline="0" dirty="0" smtClean="0"/>
              <a:t> Reihe, Medienprojekt Wuppertal	</a:t>
            </a:r>
          </a:p>
          <a:p>
            <a:r>
              <a:rPr lang="de-DE" dirty="0" smtClean="0"/>
              <a:t>https://www.medienprojekt-wuppertal.de/cybermobbing</a:t>
            </a:r>
            <a:r>
              <a:rPr lang="de-DE" baseline="0" dirty="0" smtClean="0"/>
              <a:t> </a:t>
            </a:r>
            <a:endParaRPr lang="de-DE" dirty="0" smtClean="0"/>
          </a:p>
        </p:txBody>
      </p:sp>
      <p:sp>
        <p:nvSpPr>
          <p:cNvPr id="4" name="Foliennummernplatzhalter 3"/>
          <p:cNvSpPr>
            <a:spLocks noGrp="1"/>
          </p:cNvSpPr>
          <p:nvPr>
            <p:ph type="sldNum" sz="quarter" idx="10"/>
          </p:nvPr>
        </p:nvSpPr>
        <p:spPr/>
        <p:txBody>
          <a:bodyPr/>
          <a:lstStyle/>
          <a:p>
            <a:fld id="{356247F2-DF26-4098-8687-178DB306E37B}" type="slidenum">
              <a:rPr lang="de-DE" smtClean="0"/>
              <a:t>20</a:t>
            </a:fld>
            <a:endParaRPr lang="de-DE"/>
          </a:p>
        </p:txBody>
      </p:sp>
    </p:spTree>
    <p:extLst>
      <p:ext uri="{BB962C8B-B14F-4D97-AF65-F5344CB8AC3E}">
        <p14:creationId xmlns:p14="http://schemas.microsoft.com/office/powerpoint/2010/main" val="411664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21</a:t>
            </a:fld>
            <a:endParaRPr lang="de-DE"/>
          </a:p>
        </p:txBody>
      </p:sp>
    </p:spTree>
    <p:extLst>
      <p:ext uri="{BB962C8B-B14F-4D97-AF65-F5344CB8AC3E}">
        <p14:creationId xmlns:p14="http://schemas.microsoft.com/office/powerpoint/2010/main" val="2371646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Folien 22-24:</a:t>
            </a:r>
            <a:r>
              <a:rPr lang="de-DE" b="1" baseline="0" dirty="0" smtClean="0"/>
              <a:t> </a:t>
            </a:r>
            <a:r>
              <a:rPr lang="de-DE" b="1" dirty="0" smtClean="0"/>
              <a:t>Vorstellung</a:t>
            </a:r>
            <a:r>
              <a:rPr lang="de-DE" b="1" baseline="0" dirty="0" smtClean="0"/>
              <a:t> des </a:t>
            </a:r>
            <a:r>
              <a:rPr lang="de-DE" b="1" baseline="0" dirty="0" err="1" smtClean="0"/>
              <a:t>No</a:t>
            </a:r>
            <a:r>
              <a:rPr lang="de-DE" b="1" baseline="0" dirty="0" smtClean="0"/>
              <a:t> </a:t>
            </a:r>
            <a:r>
              <a:rPr lang="de-DE" b="1" baseline="0" dirty="0" err="1" smtClean="0"/>
              <a:t>Blame</a:t>
            </a:r>
            <a:r>
              <a:rPr lang="de-DE" b="1" baseline="0" dirty="0" smtClean="0"/>
              <a:t> Approach (Nur für Lehrpersonal)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dirty="0" smtClean="0"/>
              <a:t>Der </a:t>
            </a:r>
            <a:r>
              <a:rPr lang="de-DE" b="0" dirty="0" err="1" smtClean="0"/>
              <a:t>No</a:t>
            </a:r>
            <a:r>
              <a:rPr lang="de-DE" b="0" dirty="0" smtClean="0"/>
              <a:t> </a:t>
            </a:r>
            <a:r>
              <a:rPr lang="de-DE" b="0" dirty="0" err="1" smtClean="0"/>
              <a:t>Blame</a:t>
            </a:r>
            <a:r>
              <a:rPr lang="de-DE" b="0" dirty="0" smtClean="0"/>
              <a:t> Approach </a:t>
            </a:r>
            <a:r>
              <a:rPr lang="de-DE" dirty="0" smtClean="0"/>
              <a:t>(Ansatz ohne Beschuldigung) ist eine lösungsorientierte Vorgehensweise.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Ansatz hat sich als wirksames Instrument für die Bewältigung von Mobbing-Problematiken in der Schule etabliert.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Schritt</a:t>
            </a:r>
            <a:r>
              <a:rPr lang="de-DE" baseline="0" dirty="0" smtClean="0"/>
              <a:t> 1: Ihr führt ein Gespräch mit der betroffenen Person. Ziel des Gespräch ist es Vertrauen aufzubauen. Es geht nicht darum alle Details zu kennen, aber zu wissen, wer alles beteiligt war und ist. </a:t>
            </a:r>
            <a:br>
              <a:rPr lang="de-DE" baseline="0" dirty="0" smtClean="0"/>
            </a:b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Schritt 2: Bildung einer Unterstützergruppe. Hierzu eingeladen werden: die Hauptverantwortlichen des Mobbings, Mitläufer*innen sowie auch gänzlich Unbeteiligte, die aber eine konstruktive/hilfreiche Rolle spielen können. Gemeinsam bilden diese die Unterstützungsgruppe. In der Regel sollte die Gruppe ca. 6-8 Teilnehmer*innen haben. Hier geht es nicht darum, jemanden zu bestrafen. Die betroffene Person ist nicht beteiligt. Gemeinsam sollen die Teilnehmer*innen überlegen, wie man der betroffenen Person helfen kann, wie kann man die Situation gemeinsam verbessern etc. Der Fokus liegt auf der Verbesserung der Situation der betroffenen Situation, nicht darum einander zu beschuldigen oder wer was gemacht hat. </a:t>
            </a:r>
            <a:br>
              <a:rPr lang="de-DE" baseline="0" dirty="0" smtClean="0"/>
            </a:b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Schritt 3: Nachgespräche (einzeln) – besprecht mit jedem einzeln – auch mit der betroffenen Person - wie sich die Situation entwickelt hat. Dieser Schritt ist wichtig, damit die Situation wieder rückläufig ist. Einzelgespräche sind wichtig, da die alle direkt in die Verantwortung genommen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Foliennummernplatzhalter 3"/>
          <p:cNvSpPr>
            <a:spLocks noGrp="1"/>
          </p:cNvSpPr>
          <p:nvPr>
            <p:ph type="sldNum" sz="quarter" idx="10"/>
          </p:nvPr>
        </p:nvSpPr>
        <p:spPr/>
        <p:txBody>
          <a:bodyPr/>
          <a:lstStyle/>
          <a:p>
            <a:fld id="{356247F2-DF26-4098-8687-178DB306E37B}" type="slidenum">
              <a:rPr lang="de-DE" smtClean="0"/>
              <a:t>22</a:t>
            </a:fld>
            <a:endParaRPr lang="de-DE"/>
          </a:p>
        </p:txBody>
      </p:sp>
    </p:spTree>
    <p:extLst>
      <p:ext uri="{BB962C8B-B14F-4D97-AF65-F5344CB8AC3E}">
        <p14:creationId xmlns:p14="http://schemas.microsoft.com/office/powerpoint/2010/main" val="2349907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Schaut dieses</a:t>
            </a:r>
            <a:r>
              <a:rPr lang="de-DE" baseline="0" dirty="0" smtClean="0"/>
              <a:t> Video zuerst einmal ohne Teilnehmer*innen.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Danach beantwortet folgende Fragen: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Was ist Schritt 1 des </a:t>
            </a:r>
            <a:r>
              <a:rPr lang="de-DE" baseline="0" dirty="0" err="1" smtClean="0"/>
              <a:t>No</a:t>
            </a:r>
            <a:r>
              <a:rPr lang="de-DE" baseline="0" dirty="0" smtClean="0"/>
              <a:t> </a:t>
            </a:r>
            <a:r>
              <a:rPr lang="de-DE" baseline="0" dirty="0" err="1" smtClean="0"/>
              <a:t>Blame</a:t>
            </a:r>
            <a:r>
              <a:rPr lang="de-DE" baseline="0" dirty="0" smtClean="0"/>
              <a:t> Approach?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Was ist Schritt 2 des </a:t>
            </a:r>
            <a:r>
              <a:rPr lang="de-DE" baseline="0" dirty="0" err="1" smtClean="0"/>
              <a:t>No</a:t>
            </a:r>
            <a:r>
              <a:rPr lang="de-DE" baseline="0" dirty="0" smtClean="0"/>
              <a:t> </a:t>
            </a:r>
            <a:r>
              <a:rPr lang="de-DE" baseline="0" dirty="0" err="1" smtClean="0"/>
              <a:t>Blame</a:t>
            </a:r>
            <a:r>
              <a:rPr lang="de-DE" baseline="0" dirty="0" smtClean="0"/>
              <a:t> Approach?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Was ist Schritt 3 des </a:t>
            </a:r>
            <a:r>
              <a:rPr lang="de-DE" baseline="0" dirty="0" err="1" smtClean="0"/>
              <a:t>No</a:t>
            </a:r>
            <a:r>
              <a:rPr lang="de-DE" baseline="0" dirty="0" smtClean="0"/>
              <a:t> </a:t>
            </a:r>
            <a:r>
              <a:rPr lang="de-DE" baseline="0" dirty="0" err="1" smtClean="0"/>
              <a:t>Blame</a:t>
            </a:r>
            <a:r>
              <a:rPr lang="de-DE" baseline="0" dirty="0" smtClean="0"/>
              <a:t> Approach?</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baseline="0" dirty="0" smtClean="0"/>
              <a:t>Vor- und Nachteile des </a:t>
            </a:r>
            <a:r>
              <a:rPr lang="de-DE" baseline="0" dirty="0" err="1" smtClean="0"/>
              <a:t>No</a:t>
            </a:r>
            <a:r>
              <a:rPr lang="de-DE" baseline="0" dirty="0" smtClean="0"/>
              <a:t> </a:t>
            </a:r>
            <a:r>
              <a:rPr lang="de-DE" baseline="0" dirty="0" err="1" smtClean="0"/>
              <a:t>Blame</a:t>
            </a:r>
            <a:r>
              <a:rPr lang="de-DE" baseline="0" dirty="0" smtClean="0"/>
              <a:t> Approach? (Habt ihr Bedenken zum Ansatz oder könnt ihr euch schon jetzt vorstellen, was er euch in der Praxis bringt.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Weiterführende Informationen: http://www.no-blame-approach.de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Nachdem ihr das Rollenspiel auf der nächsten Seite gemacht habt, schaut das Video auch mit euren Teilnehmer*innen und besprecht mit ihnen die Fragen 1-4. Im Anschluss könnt ihr selbstverständlich auch ein Rollenspiel mit den Teilnehmer*innen machen, damit auch sie das Prinzip verstehen. Ihr könnt als Rollenspiel Basis natürlich auch die Geschichte des Videos nutzen.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23</a:t>
            </a:fld>
            <a:endParaRPr lang="de-DE"/>
          </a:p>
        </p:txBody>
      </p:sp>
    </p:spTree>
    <p:extLst>
      <p:ext uri="{BB962C8B-B14F-4D97-AF65-F5344CB8AC3E}">
        <p14:creationId xmlns:p14="http://schemas.microsoft.com/office/powerpoint/2010/main" val="1559758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Zum Einüben des </a:t>
            </a:r>
            <a:r>
              <a:rPr lang="de-DE" dirty="0" err="1" smtClean="0"/>
              <a:t>No</a:t>
            </a:r>
            <a:r>
              <a:rPr lang="de-DE" dirty="0" smtClean="0"/>
              <a:t> </a:t>
            </a:r>
            <a:r>
              <a:rPr lang="de-DE" dirty="0" err="1" smtClean="0"/>
              <a:t>Blame</a:t>
            </a:r>
            <a:r>
              <a:rPr lang="de-DE" dirty="0" smtClean="0"/>
              <a:t> Approach empfiehlt sich die Methode des Rollenspiels.</a:t>
            </a:r>
            <a:r>
              <a:rPr lang="de-DE" baseline="0" dirty="0" smtClean="0"/>
              <a:t> Tut Euch hierfür mit mehreren Kolleg*innen zusammen.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Ihr könnt Euch selber ein Szenario überlegen, oder folgenden Vorschlag nutzen. Wenn Ihr nicht alle Rollen besetzen könnt, übernehmt abwechselnd verschiedene oder überlegt gemeinsam, was diese Person sagen/machen würde. Ihr könnt als Rollenspiel Basis natürlich auch die Geschichte des Videos nutzen.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1: Mobbing Opfer</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Schüler*in wurde von 3 Mitschüler*innen über das Handy und in verschiedenen Chats gemobbt. Er/sie ist sehr traurig, aber auch sehr wütend. Er/Sie vertraut sich seinem besten Freund/ ihrer besten Freundin 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2: Freund / Freundin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Der Freund/ die Freundin hat von dem Cybermobbing nichts mitbekommen. Er/sie empfiehlt, mit dem/der Lehrer*in darüber zu sprechen. Entweder ermutigt er/sie den/die Betroffene selbst mit dem/der Lehrer*in zu sprechen oder übernimmt 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3: Täter*in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Der/ die Täter*in fühlt sich vom Mobbing Opfer nicht beachtet, ist eifersüchtig auf sie/ihn, weil er/sie immer bei allem dabei ist, überall eingeladen wird und er/sie nicht. Er/sie beschießt gemeine Nachrichten zu schreiben. Weil er/sie das nicht alleine machen möchte, fragt er/sie seinen besten Freund/ ihre beste Freundin, dabei mitzumachen.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4: Mitläufer*innen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Freunde der/des Täter*in. Wollten ihren Freund / ihre Freundin nicht enttäuschen und haben mitgemacht.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5: Mitschüler*innen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Haben nichts mit der Mobbing zu tun, sind aber in der gleichen Klassen / Gruppe und können einen wichtigen Beitrag leisten.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Rolle 6: Lehrer*in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Versucht gemeinsam mit allen eine Lösung zu finden und möchte dazu den </a:t>
            </a:r>
            <a:r>
              <a:rPr lang="de-DE" baseline="0" dirty="0" err="1" smtClean="0"/>
              <a:t>No</a:t>
            </a:r>
            <a:r>
              <a:rPr lang="de-DE" baseline="0" dirty="0" smtClean="0"/>
              <a:t> </a:t>
            </a:r>
            <a:r>
              <a:rPr lang="de-DE" baseline="0" dirty="0" err="1" smtClean="0"/>
              <a:t>Blame</a:t>
            </a:r>
            <a:r>
              <a:rPr lang="de-DE" baseline="0" dirty="0" smtClean="0"/>
              <a:t> Approach nutzen. </a:t>
            </a:r>
          </a:p>
        </p:txBody>
      </p:sp>
      <p:sp>
        <p:nvSpPr>
          <p:cNvPr id="4" name="Foliennummernplatzhalter 3"/>
          <p:cNvSpPr>
            <a:spLocks noGrp="1"/>
          </p:cNvSpPr>
          <p:nvPr>
            <p:ph type="sldNum" sz="quarter" idx="10"/>
          </p:nvPr>
        </p:nvSpPr>
        <p:spPr/>
        <p:txBody>
          <a:bodyPr/>
          <a:lstStyle/>
          <a:p>
            <a:fld id="{356247F2-DF26-4098-8687-178DB306E37B}" type="slidenum">
              <a:rPr lang="de-DE" smtClean="0"/>
              <a:t>24</a:t>
            </a:fld>
            <a:endParaRPr lang="de-DE"/>
          </a:p>
        </p:txBody>
      </p:sp>
    </p:spTree>
    <p:extLst>
      <p:ext uri="{BB962C8B-B14F-4D97-AF65-F5344CB8AC3E}">
        <p14:creationId xmlns:p14="http://schemas.microsoft.com/office/powerpoint/2010/main" val="2144813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SzPct val="100000"/>
              <a:buNone/>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247F2-DF26-4098-8687-178DB306E37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8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Dies ist eine nützliche Aktivität um einen Überblick zu gewinnen, wie der Wissensstand der Teilnehmenden zu diesem Thema ist.</a:t>
            </a: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3</a:t>
            </a:fld>
            <a:endParaRPr lang="de-DE"/>
          </a:p>
        </p:txBody>
      </p:sp>
    </p:spTree>
    <p:extLst>
      <p:ext uri="{BB962C8B-B14F-4D97-AF65-F5344CB8AC3E}">
        <p14:creationId xmlns:p14="http://schemas.microsoft.com/office/powerpoint/2010/main" val="342905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Sprache im Video ist in Italienisch, jedoch können automatische Untertitel </a:t>
            </a:r>
            <a:r>
              <a:rPr lang="de-DE" dirty="0" smtClean="0"/>
              <a:t>in</a:t>
            </a:r>
            <a:r>
              <a:rPr lang="de-DE" baseline="0" dirty="0" smtClean="0"/>
              <a:t> anderen Sprachen</a:t>
            </a:r>
            <a:r>
              <a:rPr lang="de-DE" dirty="0" smtClean="0"/>
              <a:t> eingestellt </a:t>
            </a:r>
            <a:r>
              <a:rPr lang="de-DE" dirty="0"/>
              <a:t>werden. </a:t>
            </a:r>
          </a:p>
        </p:txBody>
      </p:sp>
      <p:sp>
        <p:nvSpPr>
          <p:cNvPr id="4" name="Foliennummernplatzhalter 3"/>
          <p:cNvSpPr>
            <a:spLocks noGrp="1"/>
          </p:cNvSpPr>
          <p:nvPr>
            <p:ph type="sldNum" sz="quarter" idx="10"/>
          </p:nvPr>
        </p:nvSpPr>
        <p:spPr/>
        <p:txBody>
          <a:bodyPr/>
          <a:lstStyle/>
          <a:p>
            <a:fld id="{356247F2-DF26-4098-8687-178DB306E37B}" type="slidenum">
              <a:rPr lang="de-DE" smtClean="0"/>
              <a:t>4</a:t>
            </a:fld>
            <a:endParaRPr lang="de-DE"/>
          </a:p>
        </p:txBody>
      </p:sp>
    </p:spTree>
    <p:extLst>
      <p:ext uri="{BB962C8B-B14F-4D97-AF65-F5344CB8AC3E}">
        <p14:creationId xmlns:p14="http://schemas.microsoft.com/office/powerpoint/2010/main" val="231580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Fragen sind sowohl nützlich, um das Gesehene im Video zusammenzufassen, als auch um eine Diskussion darüber einzuleiten: Sie können entweder vor oder nach dem Anschauen gestellt werden.</a:t>
            </a:r>
          </a:p>
        </p:txBody>
      </p:sp>
      <p:sp>
        <p:nvSpPr>
          <p:cNvPr id="4" name="Foliennummernplatzhalter 3"/>
          <p:cNvSpPr>
            <a:spLocks noGrp="1"/>
          </p:cNvSpPr>
          <p:nvPr>
            <p:ph type="sldNum" sz="quarter" idx="10"/>
          </p:nvPr>
        </p:nvSpPr>
        <p:spPr/>
        <p:txBody>
          <a:bodyPr/>
          <a:lstStyle/>
          <a:p>
            <a:fld id="{356247F2-DF26-4098-8687-178DB306E37B}" type="slidenum">
              <a:rPr lang="de-DE" smtClean="0"/>
              <a:t>5</a:t>
            </a:fld>
            <a:endParaRPr lang="de-DE"/>
          </a:p>
        </p:txBody>
      </p:sp>
    </p:spTree>
    <p:extLst>
      <p:ext uri="{BB962C8B-B14F-4D97-AF65-F5344CB8AC3E}">
        <p14:creationId xmlns:p14="http://schemas.microsoft.com/office/powerpoint/2010/main" val="329555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noProof="0" dirty="0"/>
          </a:p>
        </p:txBody>
      </p:sp>
      <p:sp>
        <p:nvSpPr>
          <p:cNvPr id="4" name="Foliennummernplatzhalter 3"/>
          <p:cNvSpPr>
            <a:spLocks noGrp="1"/>
          </p:cNvSpPr>
          <p:nvPr>
            <p:ph type="sldNum" sz="quarter" idx="10"/>
          </p:nvPr>
        </p:nvSpPr>
        <p:spPr/>
        <p:txBody>
          <a:bodyPr/>
          <a:lstStyle/>
          <a:p>
            <a:fld id="{356247F2-DF26-4098-8687-178DB306E37B}" type="slidenum">
              <a:rPr lang="de-DE" smtClean="0"/>
              <a:t>6</a:t>
            </a:fld>
            <a:endParaRPr lang="de-DE"/>
          </a:p>
        </p:txBody>
      </p:sp>
    </p:spTree>
    <p:extLst>
      <p:ext uri="{BB962C8B-B14F-4D97-AF65-F5344CB8AC3E}">
        <p14:creationId xmlns:p14="http://schemas.microsoft.com/office/powerpoint/2010/main" val="494062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7</a:t>
            </a:fld>
            <a:endParaRPr lang="de-DE"/>
          </a:p>
        </p:txBody>
      </p:sp>
    </p:spTree>
    <p:extLst>
      <p:ext uri="{BB962C8B-B14F-4D97-AF65-F5344CB8AC3E}">
        <p14:creationId xmlns:p14="http://schemas.microsoft.com/office/powerpoint/2010/main" val="419805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8</a:t>
            </a:fld>
            <a:endParaRPr lang="de-DE"/>
          </a:p>
        </p:txBody>
      </p:sp>
    </p:spTree>
    <p:extLst>
      <p:ext uri="{BB962C8B-B14F-4D97-AF65-F5344CB8AC3E}">
        <p14:creationId xmlns:p14="http://schemas.microsoft.com/office/powerpoint/2010/main" val="3849690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56247F2-DF26-4098-8687-178DB306E37B}" type="slidenum">
              <a:rPr lang="de-DE" smtClean="0"/>
              <a:t>9</a:t>
            </a:fld>
            <a:endParaRPr lang="de-DE"/>
          </a:p>
        </p:txBody>
      </p:sp>
    </p:spTree>
    <p:extLst>
      <p:ext uri="{BB962C8B-B14F-4D97-AF65-F5344CB8AC3E}">
        <p14:creationId xmlns:p14="http://schemas.microsoft.com/office/powerpoint/2010/main" val="67645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4347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6601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80082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85500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F66E1FF6-B754-4ECC-8953-400EEB6ED077}" type="datetimeFigureOut">
              <a:rPr lang="de-DE" smtClean="0"/>
              <a:t>01.04.2023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14621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5027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66E1FF6-B754-4ECC-8953-400EEB6ED077}" type="datetimeFigureOut">
              <a:rPr lang="de-DE" smtClean="0"/>
              <a:t>01.04.2023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47311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66E1FF6-B754-4ECC-8953-400EEB6ED077}" type="datetimeFigureOut">
              <a:rPr lang="de-DE" smtClean="0"/>
              <a:t>01.04.2023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3465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66E1FF6-B754-4ECC-8953-400EEB6ED077}" type="datetimeFigureOut">
              <a:rPr lang="de-DE" smtClean="0"/>
              <a:t>01.04.2023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247234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314999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F66E1FF6-B754-4ECC-8953-400EEB6ED077}" type="datetimeFigureOut">
              <a:rPr lang="de-DE" smtClean="0"/>
              <a:t>01.04.2023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35B058-10B1-4EA0-98CB-6E222B7AC62D}" type="slidenum">
              <a:rPr lang="de-DE" smtClean="0"/>
              <a:t>‹Nr.›</a:t>
            </a:fld>
            <a:endParaRPr lang="de-DE"/>
          </a:p>
        </p:txBody>
      </p:sp>
    </p:spTree>
    <p:extLst>
      <p:ext uri="{BB962C8B-B14F-4D97-AF65-F5344CB8AC3E}">
        <p14:creationId xmlns:p14="http://schemas.microsoft.com/office/powerpoint/2010/main" val="484846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6E1FF6-B754-4ECC-8953-400EEB6ED077}" type="datetimeFigureOut">
              <a:rPr lang="de-DE" smtClean="0"/>
              <a:t>01.04.2023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5B058-10B1-4EA0-98CB-6E222B7AC62D}" type="slidenum">
              <a:rPr lang="de-DE" smtClean="0"/>
              <a:t>‹Nr.›</a:t>
            </a:fld>
            <a:endParaRPr lang="de-DE"/>
          </a:p>
        </p:txBody>
      </p:sp>
    </p:spTree>
    <p:extLst>
      <p:ext uri="{BB962C8B-B14F-4D97-AF65-F5344CB8AC3E}">
        <p14:creationId xmlns:p14="http://schemas.microsoft.com/office/powerpoint/2010/main" val="3176890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1wbc7q3wUXE" TargetMode="External"/><Relationship Id="rId4" Type="http://schemas.openxmlformats.org/officeDocument/2006/relationships/hyperlink" Target="https://www.klicksafe.de/cybermobb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ocialwarning.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hUIwW2gpw6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paroleostili.it/en/manifesto/" TargetMode="External"/><Relationship Id="rId4" Type="http://schemas.openxmlformats.org/officeDocument/2006/relationships/hyperlink" Target="https://paroleostili.it/manifest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v=RX2waGQITO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z3fgBbXkCZM"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respact-proj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www.youtube.com/watch?v=56ZM9nD--_c"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2"/>
            <a:ext cx="9144000" cy="2776755"/>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
            </a:r>
            <a:br>
              <a:rPr lang="en-US" sz="3600" b="1" dirty="0" smtClean="0">
                <a:latin typeface="Times New Roman" panose="02020603050405020304" pitchFamily="18" charset="0"/>
                <a:cs typeface="Times New Roman" panose="02020603050405020304" pitchFamily="18" charset="0"/>
              </a:rPr>
            </a:br>
            <a:r>
              <a:rPr lang="en-US" sz="16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Erasmus</a:t>
            </a: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 Project </a:t>
            </a:r>
            <a:b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1600" b="1" dirty="0" err="1">
                <a:solidFill>
                  <a:prstClr val="black"/>
                </a:solidFill>
                <a:latin typeface="Verdana" panose="020B0604030504040204" pitchFamily="34" charset="0"/>
                <a:ea typeface="Verdana" panose="020B0604030504040204" pitchFamily="34" charset="0"/>
                <a:cs typeface="Verdana" panose="020B0604030504040204" pitchFamily="34" charset="0"/>
              </a:rPr>
              <a:t>respACT</a:t>
            </a: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 – Activating VET teachers to counter hate speech and cyberbullying” </a:t>
            </a:r>
            <a: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t/>
            </a:r>
            <a:br>
              <a:rPr lang="de-DE" sz="16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600" b="1" dirty="0">
                <a:solidFill>
                  <a:prstClr val="black"/>
                </a:solidFill>
                <a:latin typeface="Verdana" panose="020B0604030504040204" pitchFamily="34" charset="0"/>
                <a:ea typeface="Verdana" panose="020B0604030504040204" pitchFamily="34" charset="0"/>
                <a:cs typeface="Verdana" panose="020B0604030504040204" pitchFamily="34" charset="0"/>
              </a:rPr>
              <a:t>n° 2020-1-DE02-KA202-007716</a:t>
            </a: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en-US"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de-DE" sz="2800" dirty="0">
                <a:solidFill>
                  <a:srgbClr val="009999"/>
                </a:solidFill>
                <a:latin typeface="Verdana" panose="020B0604030504040204" pitchFamily="34" charset="0"/>
                <a:ea typeface="Verdana" panose="020B0604030504040204" pitchFamily="34" charset="0"/>
                <a:cs typeface="Verdana" panose="020B0604030504040204" pitchFamily="34" charset="0"/>
              </a:rPr>
            </a:b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a:t>
            </a:r>
            <a:r>
              <a:rPr lang="de-DE" sz="2800" b="1" dirty="0" err="1" smtClean="0">
                <a:solidFill>
                  <a:srgbClr val="009999"/>
                </a:solidFill>
                <a:latin typeface="Verdana" panose="020B0604030504040204" pitchFamily="34" charset="0"/>
                <a:ea typeface="Verdana" panose="020B0604030504040204" pitchFamily="34" charset="0"/>
                <a:cs typeface="Verdana" panose="020B0604030504040204" pitchFamily="34" charset="0"/>
              </a:rPr>
              <a:t>ActonCyberbullying</a:t>
            </a:r>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
            </a:r>
            <a:b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br>
            <a:endParaRPr lang="de-DE" sz="4000" dirty="0">
              <a:solidFill>
                <a:srgbClr val="FF0000"/>
              </a:solidFill>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a:xfrm>
            <a:off x="1524000" y="4972050"/>
            <a:ext cx="9144000" cy="457199"/>
          </a:xfrm>
        </p:spPr>
        <p:txBody>
          <a:bodyPr>
            <a:noAutofit/>
          </a:bodyPr>
          <a:lstStyle/>
          <a:p>
            <a:pPr>
              <a:tabLst>
                <a:tab pos="2560320" algn="l"/>
              </a:tabLst>
            </a:pPr>
            <a:r>
              <a:rPr lang="en-GB" sz="1000" dirty="0">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reflects the view only of the authors, and the Commission cannot be held responsible for any use which may be made of the information contained therein.</a:t>
            </a:r>
            <a:endParaRPr lang="de-DE"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eck 5"/>
          <p:cNvSpPr/>
          <p:nvPr/>
        </p:nvSpPr>
        <p:spPr>
          <a:xfrm>
            <a:off x="5542002" y="3244334"/>
            <a:ext cx="1107996" cy="369332"/>
          </a:xfrm>
          <a:prstGeom prst="rect">
            <a:avLst/>
          </a:prstGeom>
        </p:spPr>
        <p:txBody>
          <a:bodyPr wrap="none">
            <a:spAutoFit/>
          </a:bodyPr>
          <a:lstStyle/>
          <a:p>
            <a:r>
              <a:rPr lang="de-DE" dirty="0"/>
              <a:t> 	</a:t>
            </a:r>
          </a:p>
        </p:txBody>
      </p:sp>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1524000" y="524828"/>
            <a:ext cx="2901315" cy="597535"/>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644" y="423738"/>
            <a:ext cx="1243461" cy="698623"/>
          </a:xfrm>
          <a:prstGeom prst="rect">
            <a:avLst/>
          </a:prstGeom>
        </p:spPr>
      </p:pic>
      <p:pic>
        <p:nvPicPr>
          <p:cNvPr id="21" name="Grafik 20"/>
          <p:cNvPicPr>
            <a:picLocks noChangeAspect="1"/>
          </p:cNvPicPr>
          <p:nvPr/>
        </p:nvPicPr>
        <p:blipFill>
          <a:blip r:embed="rId5"/>
          <a:stretch>
            <a:fillRect/>
          </a:stretch>
        </p:blipFill>
        <p:spPr>
          <a:xfrm>
            <a:off x="3551969" y="5776545"/>
            <a:ext cx="5400675" cy="695325"/>
          </a:xfrm>
          <a:prstGeom prst="rect">
            <a:avLst/>
          </a:prstGeom>
        </p:spPr>
      </p:pic>
      <p:pic>
        <p:nvPicPr>
          <p:cNvPr id="9" name="Grafik 8"/>
          <p:cNvPicPr>
            <a:picLocks noChangeAspect="1"/>
          </p:cNvPicPr>
          <p:nvPr/>
        </p:nvPicPr>
        <p:blipFill>
          <a:blip r:embed="rId6"/>
          <a:stretch>
            <a:fillRect/>
          </a:stretch>
        </p:blipFill>
        <p:spPr>
          <a:xfrm>
            <a:off x="9574411" y="5429249"/>
            <a:ext cx="2403748" cy="1223595"/>
          </a:xfrm>
          <a:prstGeom prst="rect">
            <a:avLst/>
          </a:prstGeom>
        </p:spPr>
      </p:pic>
    </p:spTree>
    <p:extLst>
      <p:ext uri="{BB962C8B-B14F-4D97-AF65-F5344CB8AC3E}">
        <p14:creationId xmlns:p14="http://schemas.microsoft.com/office/powerpoint/2010/main" val="196481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419631"/>
            <a:ext cx="3762814" cy="584775"/>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Mehr</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erfahren</a:t>
            </a:r>
            <a:endParaRPr lang="it-IT" sz="3200" b="1" dirty="0">
              <a:solidFill>
                <a:schemeClr val="bg1"/>
              </a:solidFill>
              <a:latin typeface="Verdana" panose="020B0604030504040204" pitchFamily="34" charset="0"/>
              <a:ea typeface="Verdana" panose="020B0604030504040204" pitchFamily="34" charset="0"/>
            </a:endParaRPr>
          </a:p>
        </p:txBody>
      </p:sp>
      <p:sp>
        <p:nvSpPr>
          <p:cNvPr id="7" name="Segnaposto contenuto 2">
            <a:extLst>
              <a:ext uri="{FF2B5EF4-FFF2-40B4-BE49-F238E27FC236}">
                <a16:creationId xmlns:a16="http://schemas.microsoft.com/office/drawing/2014/main" id="{FE6314CC-FDF2-45E4-9E65-C9A4B66C6C8E}"/>
              </a:ext>
            </a:extLst>
          </p:cNvPr>
          <p:cNvSpPr>
            <a:spLocks noGrp="1"/>
          </p:cNvSpPr>
          <p:nvPr>
            <p:ph idx="1"/>
          </p:nvPr>
        </p:nvSpPr>
        <p:spPr>
          <a:xfrm>
            <a:off x="4787833" y="1419631"/>
            <a:ext cx="7012021" cy="4424631"/>
          </a:xfrm>
        </p:spPr>
        <p:txBody>
          <a:bodyPr vert="horz" lIns="91440" tIns="45720" rIns="91440" bIns="45720" rtlCol="0" anchor="t">
            <a:normAutofit/>
          </a:bodyPr>
          <a:lstStyle/>
          <a:p>
            <a:pPr marL="0" indent="0">
              <a:buNone/>
            </a:pPr>
            <a:r>
              <a:rPr lang="en-US" sz="2400" dirty="0" smtClean="0">
                <a:latin typeface="Verdana" panose="020B0604030504040204" pitchFamily="34" charset="0"/>
                <a:ea typeface="Verdana" panose="020B0604030504040204" pitchFamily="34" charset="0"/>
              </a:rPr>
              <a:t>Klicksafe: Cyber-Mobbing – </a:t>
            </a:r>
            <a:r>
              <a:rPr lang="en-US" sz="2400" dirty="0" err="1" smtClean="0">
                <a:latin typeface="Verdana" panose="020B0604030504040204" pitchFamily="34" charset="0"/>
                <a:ea typeface="Verdana" panose="020B0604030504040204" pitchFamily="34" charset="0"/>
              </a:rPr>
              <a:t>Zahlen</a:t>
            </a:r>
            <a:r>
              <a:rPr lang="en-US" sz="2400" dirty="0" smtClean="0">
                <a:latin typeface="Verdana" panose="020B0604030504040204" pitchFamily="34" charset="0"/>
                <a:ea typeface="Verdana" panose="020B0604030504040204" pitchFamily="34" charset="0"/>
              </a:rPr>
              <a:t> und </a:t>
            </a:r>
            <a:r>
              <a:rPr lang="en-US" sz="2400" dirty="0" err="1" smtClean="0">
                <a:latin typeface="Verdana" panose="020B0604030504040204" pitchFamily="34" charset="0"/>
                <a:ea typeface="Verdana" panose="020B0604030504040204" pitchFamily="34" charset="0"/>
              </a:rPr>
              <a:t>Fakten</a:t>
            </a:r>
            <a:endParaRPr lang="en-US" sz="2400" dirty="0" smtClean="0">
              <a:latin typeface="Verdana" panose="020B0604030504040204" pitchFamily="34" charset="0"/>
              <a:ea typeface="Verdana" panose="020B0604030504040204" pitchFamily="34" charset="0"/>
            </a:endParaRPr>
          </a:p>
          <a:p>
            <a:pPr marL="0" indent="0">
              <a:buNone/>
            </a:pPr>
            <a:r>
              <a:rPr lang="en-US" sz="2400" dirty="0">
                <a:latin typeface="Verdana" panose="020B0604030504040204" pitchFamily="34" charset="0"/>
                <a:ea typeface="Verdana" panose="020B0604030504040204" pitchFamily="34" charset="0"/>
                <a:hlinkClick r:id="rId4"/>
              </a:rPr>
              <a:t>https://</a:t>
            </a:r>
            <a:r>
              <a:rPr lang="en-US" sz="2400" dirty="0" smtClean="0">
                <a:latin typeface="Verdana" panose="020B0604030504040204" pitchFamily="34" charset="0"/>
                <a:ea typeface="Verdana" panose="020B0604030504040204" pitchFamily="34" charset="0"/>
                <a:hlinkClick r:id="rId4"/>
              </a:rPr>
              <a:t>www.klicksafe.de/cybermobbing</a:t>
            </a:r>
            <a:r>
              <a:rPr lang="en-US" sz="2400" dirty="0" smtClean="0">
                <a:latin typeface="Verdana" panose="020B0604030504040204" pitchFamily="34" charset="0"/>
                <a:ea typeface="Verdana" panose="020B0604030504040204" pitchFamily="34" charset="0"/>
              </a:rPr>
              <a:t> </a:t>
            </a:r>
          </a:p>
          <a:p>
            <a:pPr marL="0" indent="0">
              <a:buNone/>
            </a:pPr>
            <a:endParaRPr lang="en-US" sz="2400" dirty="0">
              <a:latin typeface="Verdana" panose="020B0604030504040204" pitchFamily="34" charset="0"/>
              <a:ea typeface="Verdana" panose="020B0604030504040204" pitchFamily="34" charset="0"/>
            </a:endParaRPr>
          </a:p>
          <a:p>
            <a:pPr marL="0" indent="0">
              <a:buNone/>
            </a:pPr>
            <a:r>
              <a:rPr lang="en-US" sz="2400" dirty="0" err="1" smtClean="0">
                <a:latin typeface="Verdana" panose="020B0604030504040204" pitchFamily="34" charset="0"/>
                <a:ea typeface="Verdana" panose="020B0604030504040204" pitchFamily="34" charset="0"/>
              </a:rPr>
              <a:t>Mit</a:t>
            </a:r>
            <a:r>
              <a:rPr lang="en-US" sz="2400" dirty="0" smtClean="0">
                <a:latin typeface="Verdana" panose="020B0604030504040204" pitchFamily="34" charset="0"/>
                <a:ea typeface="Verdana" panose="020B0604030504040204" pitchFamily="34" charset="0"/>
              </a:rPr>
              <a:t> Paten </a:t>
            </a:r>
            <a:r>
              <a:rPr lang="en-US" sz="2400" dirty="0" err="1" smtClean="0">
                <a:latin typeface="Verdana" panose="020B0604030504040204" pitchFamily="34" charset="0"/>
                <a:ea typeface="Verdana" panose="020B0604030504040204" pitchFamily="34" charset="0"/>
              </a:rPr>
              <a:t>gegen</a:t>
            </a:r>
            <a:r>
              <a:rPr lang="en-US" sz="2400" dirty="0">
                <a:latin typeface="Verdana" panose="020B0604030504040204" pitchFamily="34" charset="0"/>
                <a:ea typeface="Verdana" panose="020B0604030504040204" pitchFamily="34" charset="0"/>
              </a:rPr>
              <a:t> Mobbing</a:t>
            </a:r>
            <a:br>
              <a:rPr lang="en-US" sz="2400" dirty="0">
                <a:latin typeface="Verdana" panose="020B0604030504040204" pitchFamily="34" charset="0"/>
                <a:ea typeface="Verdana" panose="020B0604030504040204" pitchFamily="34" charset="0"/>
              </a:rPr>
            </a:br>
            <a:r>
              <a:rPr lang="en-US" sz="2400" dirty="0">
                <a:latin typeface="Verdana" panose="020B0604030504040204" pitchFamily="34" charset="0"/>
                <a:ea typeface="Verdana" panose="020B0604030504040204" pitchFamily="34" charset="0"/>
                <a:hlinkClick r:id="rId5"/>
              </a:rPr>
              <a:t>https://</a:t>
            </a:r>
            <a:r>
              <a:rPr lang="en-US" sz="2400" dirty="0" smtClean="0">
                <a:latin typeface="Verdana" panose="020B0604030504040204" pitchFamily="34" charset="0"/>
                <a:ea typeface="Verdana" panose="020B0604030504040204" pitchFamily="34" charset="0"/>
                <a:hlinkClick r:id="rId5"/>
              </a:rPr>
              <a:t>www.youtube.com/watch?v=1wbc7q3wUXE</a:t>
            </a:r>
            <a:endParaRPr lang="en-US" sz="2400" dirty="0" smtClean="0">
              <a:latin typeface="Verdana" panose="020B0604030504040204" pitchFamily="34" charset="0"/>
              <a:ea typeface="Verdana" panose="020B0604030504040204" pitchFamily="34" charset="0"/>
            </a:endParaRPr>
          </a:p>
          <a:p>
            <a:pPr marL="0" indent="0">
              <a:buNone/>
            </a:pPr>
            <a:endParaRPr lang="en-US" sz="2400"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9604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35460" y="315424"/>
            <a:ext cx="4351338"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725207" y="954306"/>
            <a:ext cx="3762814" cy="304698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Für </a:t>
            </a:r>
            <a:r>
              <a:rPr lang="en-US" sz="3200" b="1" dirty="0" err="1">
                <a:solidFill>
                  <a:schemeClr val="bg1"/>
                </a:solidFill>
                <a:latin typeface="Verdana" panose="020B0604030504040204" pitchFamily="34" charset="0"/>
                <a:ea typeface="Verdana" panose="020B0604030504040204" pitchFamily="34" charset="0"/>
              </a:rPr>
              <a:t>ethischen</a:t>
            </a:r>
            <a:r>
              <a:rPr lang="en-US" sz="3200" b="1" dirty="0">
                <a:solidFill>
                  <a:schemeClr val="bg1"/>
                </a:solidFill>
                <a:latin typeface="Verdana" panose="020B0604030504040204" pitchFamily="34" charset="0"/>
                <a:ea typeface="Verdana" panose="020B0604030504040204" pitchFamily="34" charset="0"/>
              </a:rPr>
              <a:t> &amp; </a:t>
            </a:r>
            <a:r>
              <a:rPr lang="en-US" sz="3200" b="1" dirty="0" err="1">
                <a:solidFill>
                  <a:schemeClr val="bg1"/>
                </a:solidFill>
                <a:latin typeface="Verdana" panose="020B0604030504040204" pitchFamily="34" charset="0"/>
                <a:ea typeface="Verdana" panose="020B0604030504040204" pitchFamily="34" charset="0"/>
              </a:rPr>
              <a:t>bewussten</a:t>
            </a:r>
            <a:r>
              <a:rPr lang="en-US" sz="3200" b="1" dirty="0">
                <a:solidFill>
                  <a:schemeClr val="bg1"/>
                </a:solidFill>
                <a:latin typeface="Verdana" panose="020B0604030504040204" pitchFamily="34" charset="0"/>
                <a:ea typeface="Verdana" panose="020B0604030504040204" pitchFamily="34" charset="0"/>
              </a:rPr>
              <a:t> Umgang mit dem Internet: das </a:t>
            </a:r>
            <a:r>
              <a:rPr lang="en-US" sz="3200" b="1" dirty="0" err="1">
                <a:solidFill>
                  <a:schemeClr val="bg1"/>
                </a:solidFill>
                <a:latin typeface="Verdana" panose="020B0604030504040204" pitchFamily="34" charset="0"/>
                <a:ea typeface="Verdana" panose="020B0604030504040204" pitchFamily="34" charset="0"/>
              </a:rPr>
              <a:t>Beispiel</a:t>
            </a:r>
            <a:r>
              <a:rPr lang="en-US" sz="3200" b="1" dirty="0">
                <a:solidFill>
                  <a:schemeClr val="bg1"/>
                </a:solidFill>
                <a:latin typeface="Verdana" panose="020B0604030504040204" pitchFamily="34" charset="0"/>
                <a:ea typeface="Verdana" panose="020B0604030504040204" pitchFamily="34" charset="0"/>
              </a:rPr>
              <a:t> Social Warning</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Inhaltsplatzhalter 2">
            <a:extLst>
              <a:ext uri="{FF2B5EF4-FFF2-40B4-BE49-F238E27FC236}">
                <a16:creationId xmlns:a16="http://schemas.microsoft.com/office/drawing/2014/main" id="{FFCCF55E-A231-4BD9-BF1B-9E11E2A8D154}"/>
              </a:ext>
            </a:extLst>
          </p:cNvPr>
          <p:cNvSpPr>
            <a:spLocks noGrp="1"/>
          </p:cNvSpPr>
          <p:nvPr>
            <p:ph idx="1"/>
          </p:nvPr>
        </p:nvSpPr>
        <p:spPr>
          <a:xfrm>
            <a:off x="4986081" y="1362329"/>
            <a:ext cx="6613071" cy="4351338"/>
          </a:xfrm>
        </p:spPr>
        <p:txBody>
          <a:bodyPr>
            <a:normAutofit lnSpcReduction="10000"/>
          </a:bodyPr>
          <a:lstStyle/>
          <a:p>
            <a:pPr marL="0" indent="0">
              <a:spcBef>
                <a:spcPts val="1200"/>
              </a:spcBef>
              <a:buNone/>
            </a:pPr>
            <a:r>
              <a:rPr lang="it-IT" sz="2400" dirty="0">
                <a:latin typeface="Verdana" panose="020B0604030504040204" pitchFamily="34" charset="0"/>
                <a:ea typeface="Verdana" panose="020B0604030504040204" pitchFamily="34" charset="0"/>
                <a:hlinkClick r:id="rId4"/>
              </a:rPr>
              <a:t>Social Warning </a:t>
            </a:r>
            <a:r>
              <a:rPr lang="it-IT" sz="2400" dirty="0">
                <a:latin typeface="Verdana" panose="020B0604030504040204" pitchFamily="34" charset="0"/>
                <a:ea typeface="Verdana" panose="020B0604030504040204" pitchFamily="34" charset="0"/>
              </a:rPr>
              <a:t>– </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digital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ethics</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a:t>
            </a:r>
            <a:r>
              <a:rPr lang="de-DE" sz="2400" dirty="0" err="1">
                <a:uFill>
                  <a:solidFill>
                    <a:srgbClr val="000000"/>
                  </a:solidFill>
                </a:uFill>
                <a:latin typeface="Verdana" panose="020B0604030504040204" pitchFamily="34" charset="0"/>
                <a:ea typeface="Verdana" panose="020B0604030504040204" pitchFamily="34" charset="0"/>
                <a:cs typeface="Verdana" panose="020B0604030504040204" pitchFamily="34" charset="0"/>
              </a:rPr>
              <a:t>movement</a:t>
            </a: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 ist eine Bewegung, die das Ziel verfolgt die digitale Welt zu einem lebenswerteren Ort zu machen. </a:t>
            </a:r>
          </a:p>
          <a:p>
            <a:pPr marL="0" indent="0">
              <a:spcBef>
                <a:spcPts val="1200"/>
              </a:spcBef>
              <a:buNone/>
            </a:pPr>
            <a:r>
              <a:rPr lang="de-DE" sz="2400"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Sie wird von Ehrenamtlichen verwaltet, die kostenlose Schulungen anbieten, in welchen Schüler*innen (und Eltern) dazu eingeladen werden, über ihre Rechte in der digitalen Welt, aber auch über ihre Verantwortung als „Digitale*r Bürger*in“ zu reflektieren und sich bewusst zu machen, welche Risiken mit dem Missbrauch des Internets verbunden sind. </a:t>
            </a:r>
            <a:endParaRPr lang="de-DE" sz="2400" dirty="0" smtClean="0">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endParaRPr lang="de-DE"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de-D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214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071957"/>
            <a:ext cx="3762814" cy="2062103"/>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Gaetano: </a:t>
            </a:r>
            <a:r>
              <a:rPr lang="en-US" sz="3200" b="1" dirty="0" err="1">
                <a:solidFill>
                  <a:schemeClr val="bg1"/>
                </a:solidFill>
                <a:latin typeface="Verdana" panose="020B0604030504040204" pitchFamily="34" charset="0"/>
                <a:ea typeface="Verdana" panose="020B0604030504040204" pitchFamily="34" charset="0"/>
              </a:rPr>
              <a:t>Geschichten</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gewöhnlichen</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Mobbings</a:t>
            </a:r>
            <a:endParaRPr lang="it-IT" sz="3200" b="1" dirty="0">
              <a:solidFill>
                <a:schemeClr val="bg1"/>
              </a:solidFill>
              <a:latin typeface="Verdana" panose="020B0604030504040204" pitchFamily="34" charset="0"/>
              <a:ea typeface="Verdana" panose="020B0604030504040204" pitchFamily="34" charset="0"/>
            </a:endParaRPr>
          </a:p>
        </p:txBody>
      </p:sp>
      <p:sp>
        <p:nvSpPr>
          <p:cNvPr id="8" name="Segnaposto contenuto 2">
            <a:extLst>
              <a:ext uri="{FF2B5EF4-FFF2-40B4-BE49-F238E27FC236}">
                <a16:creationId xmlns:a16="http://schemas.microsoft.com/office/drawing/2014/main" id="{152187C9-1FC6-4651-93CD-37D6A5E74E8A}"/>
              </a:ext>
            </a:extLst>
          </p:cNvPr>
          <p:cNvSpPr>
            <a:spLocks noGrp="1"/>
          </p:cNvSpPr>
          <p:nvPr>
            <p:ph idx="1"/>
          </p:nvPr>
        </p:nvSpPr>
        <p:spPr>
          <a:xfrm>
            <a:off x="5280650" y="1449711"/>
            <a:ext cx="3585763" cy="428075"/>
          </a:xfrm>
        </p:spPr>
        <p:txBody>
          <a:bodyPr>
            <a:normAutofit fontScale="55000" lnSpcReduction="20000"/>
          </a:bodyPr>
          <a:lstStyle/>
          <a:p>
            <a:pPr marL="0" indent="0">
              <a:buNone/>
            </a:pPr>
            <a:r>
              <a:rPr lang="it-IT" dirty="0" err="1">
                <a:latin typeface="Verdana" panose="020B0604030504040204" pitchFamily="34" charset="0"/>
                <a:ea typeface="Verdana" panose="020B0604030504040204" pitchFamily="34" charset="0"/>
                <a:hlinkClick r:id="rId4"/>
              </a:rPr>
              <a:t>Lasst</a:t>
            </a:r>
            <a:r>
              <a:rPr lang="it-IT" dirty="0">
                <a:latin typeface="Verdana" panose="020B0604030504040204" pitchFamily="34" charset="0"/>
                <a:ea typeface="Verdana" panose="020B0604030504040204" pitchFamily="34" charset="0"/>
                <a:hlinkClick r:id="rId4"/>
              </a:rPr>
              <a:t> uns </a:t>
            </a:r>
            <a:r>
              <a:rPr lang="it-IT" dirty="0" err="1">
                <a:latin typeface="Verdana" panose="020B0604030504040204" pitchFamily="34" charset="0"/>
                <a:ea typeface="Verdana" panose="020B0604030504040204" pitchFamily="34" charset="0"/>
                <a:hlinkClick r:id="rId4"/>
              </a:rPr>
              <a:t>das</a:t>
            </a:r>
            <a:r>
              <a:rPr lang="it-IT" dirty="0">
                <a:latin typeface="Verdana" panose="020B0604030504040204" pitchFamily="34" charset="0"/>
                <a:ea typeface="Verdana" panose="020B0604030504040204" pitchFamily="34" charset="0"/>
                <a:hlinkClick r:id="rId4"/>
              </a:rPr>
              <a:t> Video </a:t>
            </a:r>
            <a:r>
              <a:rPr lang="it-IT" dirty="0" err="1">
                <a:latin typeface="Verdana" panose="020B0604030504040204" pitchFamily="34" charset="0"/>
                <a:ea typeface="Verdana" panose="020B0604030504040204" pitchFamily="34" charset="0"/>
                <a:hlinkClick r:id="rId4"/>
              </a:rPr>
              <a:t>anschauen</a:t>
            </a:r>
            <a:r>
              <a:rPr lang="it-IT" dirty="0">
                <a:latin typeface="Verdana" panose="020B0604030504040204" pitchFamily="34" charset="0"/>
                <a:ea typeface="Verdana" panose="020B0604030504040204" pitchFamily="34" charset="0"/>
                <a:hlinkClick r:id="rId4"/>
              </a:rPr>
              <a:t>! </a:t>
            </a:r>
            <a:endParaRPr lang="it-IT" dirty="0">
              <a:latin typeface="Verdana" panose="020B0604030504040204" pitchFamily="34" charset="0"/>
              <a:ea typeface="Verdana" panose="020B0604030504040204" pitchFamily="34" charset="0"/>
            </a:endParaRPr>
          </a:p>
        </p:txBody>
      </p:sp>
      <p:pic>
        <p:nvPicPr>
          <p:cNvPr id="12" name="Immagine 3">
            <a:hlinkClick r:id="rId4"/>
            <a:extLst>
              <a:ext uri="{FF2B5EF4-FFF2-40B4-BE49-F238E27FC236}">
                <a16:creationId xmlns:a16="http://schemas.microsoft.com/office/drawing/2014/main" id="{5D0421A0-04AB-46C1-8A73-620E6B66E3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261" y="2956501"/>
            <a:ext cx="5484118" cy="3084817"/>
          </a:xfrm>
          <a:prstGeom prst="rect">
            <a:avLst/>
          </a:prstGeom>
        </p:spPr>
      </p:pic>
      <p:sp>
        <p:nvSpPr>
          <p:cNvPr id="13" name="Freccia circolare a sinistra 5">
            <a:extLst>
              <a:ext uri="{FF2B5EF4-FFF2-40B4-BE49-F238E27FC236}">
                <a16:creationId xmlns:a16="http://schemas.microsoft.com/office/drawing/2014/main" id="{DAED848D-65A6-4992-9005-8CD9B83F804C}"/>
              </a:ext>
            </a:extLst>
          </p:cNvPr>
          <p:cNvSpPr/>
          <p:nvPr/>
        </p:nvSpPr>
        <p:spPr>
          <a:xfrm rot="19881434">
            <a:off x="8972340" y="1213165"/>
            <a:ext cx="881300" cy="1583118"/>
          </a:xfrm>
          <a:prstGeom prst="curvedLeftArrow">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794259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052489" y="53904"/>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775859" y="1436915"/>
            <a:ext cx="5537784" cy="4033157"/>
          </a:xfrm>
        </p:spPr>
        <p:txBody>
          <a:bodyPr>
            <a:normAutofit lnSpcReduction="10000"/>
          </a:bodyPr>
          <a:lstStyle/>
          <a:p>
            <a:r>
              <a:rPr lang="en-US" sz="1900" dirty="0" err="1">
                <a:solidFill>
                  <a:schemeClr val="bg1"/>
                </a:solidFill>
                <a:latin typeface="Verdana" panose="020B0604030504040204" pitchFamily="34" charset="0"/>
                <a:ea typeface="Verdana" panose="020B0604030504040204" pitchFamily="34" charset="0"/>
              </a:rPr>
              <a:t>Wer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sind</a:t>
            </a:r>
            <a:r>
              <a:rPr lang="en-US" sz="1900" dirty="0">
                <a:solidFill>
                  <a:schemeClr val="bg1"/>
                </a:solidFill>
                <a:latin typeface="Verdana" panose="020B0604030504040204" pitchFamily="34" charset="0"/>
                <a:ea typeface="Verdana" panose="020B0604030504040204" pitchFamily="34" charset="0"/>
              </a:rPr>
              <a:t> die </a:t>
            </a:r>
            <a:r>
              <a:rPr lang="en-US" sz="1900" dirty="0" err="1">
                <a:solidFill>
                  <a:schemeClr val="bg1"/>
                </a:solidFill>
                <a:latin typeface="Verdana" panose="020B0604030504040204" pitchFamily="34" charset="0"/>
                <a:ea typeface="Verdana" panose="020B0604030504040204" pitchFamily="34" charset="0"/>
              </a:rPr>
              <a:t>Hauptcharaktäre</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im</a:t>
            </a:r>
            <a:r>
              <a:rPr lang="en-US" sz="1900" dirty="0">
                <a:solidFill>
                  <a:schemeClr val="bg1"/>
                </a:solidFill>
                <a:latin typeface="Verdana" panose="020B0604030504040204" pitchFamily="34" charset="0"/>
                <a:ea typeface="Verdana" panose="020B0604030504040204" pitchFamily="34" charset="0"/>
              </a:rPr>
              <a:t> Video? </a:t>
            </a:r>
          </a:p>
          <a:p>
            <a:r>
              <a:rPr lang="en-US" sz="1900" dirty="0">
                <a:solidFill>
                  <a:schemeClr val="bg1"/>
                </a:solidFill>
                <a:latin typeface="Verdana" panose="020B0604030504040204" pitchFamily="34" charset="0"/>
                <a:ea typeface="Verdana" panose="020B0604030504040204" pitchFamily="34" charset="0"/>
              </a:rPr>
              <a:t>Wie </a:t>
            </a:r>
            <a:r>
              <a:rPr lang="en-US" sz="1900" dirty="0" err="1">
                <a:solidFill>
                  <a:schemeClr val="bg1"/>
                </a:solidFill>
                <a:latin typeface="Verdana" panose="020B0604030504040204" pitchFamily="34" charset="0"/>
                <a:ea typeface="Verdana" panose="020B0604030504040204" pitchFamily="34" charset="0"/>
              </a:rPr>
              <a:t>wird</a:t>
            </a:r>
            <a:r>
              <a:rPr lang="en-US" sz="1900" dirty="0">
                <a:solidFill>
                  <a:schemeClr val="bg1"/>
                </a:solidFill>
                <a:latin typeface="Verdana" panose="020B0604030504040204" pitchFamily="34" charset="0"/>
                <a:ea typeface="Verdana" panose="020B0604030504040204" pitchFamily="34" charset="0"/>
              </a:rPr>
              <a:t> Gaetano’s Verhalten </a:t>
            </a:r>
            <a:r>
              <a:rPr lang="en-US" sz="1900" dirty="0" err="1">
                <a:solidFill>
                  <a:schemeClr val="bg1"/>
                </a:solidFill>
                <a:latin typeface="Verdana" panose="020B0604030504040204" pitchFamily="34" charset="0"/>
                <a:ea typeface="Verdana" panose="020B0604030504040204" pitchFamily="34" charset="0"/>
              </a:rPr>
              <a:t>interpretiert</a:t>
            </a:r>
            <a:r>
              <a:rPr lang="en-US" sz="1900" dirty="0">
                <a:solidFill>
                  <a:schemeClr val="bg1"/>
                </a:solidFill>
                <a:latin typeface="Verdana" panose="020B0604030504040204" pitchFamily="34" charset="0"/>
                <a:ea typeface="Verdana" panose="020B0604030504040204" pitchFamily="34" charset="0"/>
              </a:rPr>
              <a:t>?</a:t>
            </a:r>
          </a:p>
          <a:p>
            <a:r>
              <a:rPr lang="en-US" sz="1900" dirty="0">
                <a:solidFill>
                  <a:schemeClr val="bg1"/>
                </a:solidFill>
                <a:latin typeface="Verdana" panose="020B0604030504040204" pitchFamily="34" charset="0"/>
                <a:ea typeface="Verdana" panose="020B0604030504040204" pitchFamily="34" charset="0"/>
              </a:rPr>
              <a:t>Wie </a:t>
            </a:r>
            <a:r>
              <a:rPr lang="en-US" sz="1900" dirty="0" err="1">
                <a:solidFill>
                  <a:schemeClr val="bg1"/>
                </a:solidFill>
                <a:latin typeface="Verdana" panose="020B0604030504040204" pitchFamily="34" charset="0"/>
                <a:ea typeface="Verdana" panose="020B0604030504040204" pitchFamily="34" charset="0"/>
              </a:rPr>
              <a:t>bewertet</a:t>
            </a:r>
            <a:r>
              <a:rPr lang="en-US" sz="1900" dirty="0">
                <a:solidFill>
                  <a:schemeClr val="bg1"/>
                </a:solidFill>
                <a:latin typeface="Verdana" panose="020B0604030504040204" pitchFamily="34" charset="0"/>
                <a:ea typeface="Verdana" panose="020B0604030504040204" pitchFamily="34" charset="0"/>
              </a:rPr>
              <a:t> die </a:t>
            </a:r>
            <a:r>
              <a:rPr lang="en-US" sz="1900" dirty="0" err="1">
                <a:solidFill>
                  <a:schemeClr val="bg1"/>
                </a:solidFill>
                <a:latin typeface="Verdana" panose="020B0604030504040204" pitchFamily="34" charset="0"/>
                <a:ea typeface="Verdana" panose="020B0604030504040204" pitchFamily="34" charset="0"/>
              </a:rPr>
              <a:t>weibliche</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Protagonistin</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aus</a:t>
            </a:r>
            <a:r>
              <a:rPr lang="en-US" sz="1900" dirty="0">
                <a:solidFill>
                  <a:schemeClr val="bg1"/>
                </a:solidFill>
                <a:latin typeface="Verdana" panose="020B0604030504040204" pitchFamily="34" charset="0"/>
                <a:ea typeface="Verdana" panose="020B0604030504040204" pitchFamily="34" charset="0"/>
              </a:rPr>
              <a:t> der </a:t>
            </a:r>
            <a:r>
              <a:rPr lang="en-US" sz="1900" dirty="0" err="1">
                <a:solidFill>
                  <a:schemeClr val="bg1"/>
                </a:solidFill>
                <a:latin typeface="Verdana" panose="020B0604030504040204" pitchFamily="34" charset="0"/>
                <a:ea typeface="Verdana" panose="020B0604030504040204" pitchFamily="34" charset="0"/>
              </a:rPr>
              <a:t>ersten</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Hälfte</a:t>
            </a:r>
            <a:r>
              <a:rPr lang="en-US" sz="1900" dirty="0">
                <a:solidFill>
                  <a:schemeClr val="bg1"/>
                </a:solidFill>
                <a:latin typeface="Verdana" panose="020B0604030504040204" pitchFamily="34" charset="0"/>
                <a:ea typeface="Verdana" panose="020B0604030504040204" pitchFamily="34" charset="0"/>
              </a:rPr>
              <a:t> des Videos </a:t>
            </a:r>
            <a:r>
              <a:rPr lang="en-US" sz="1900" dirty="0" err="1">
                <a:solidFill>
                  <a:schemeClr val="bg1"/>
                </a:solidFill>
                <a:latin typeface="Verdana" panose="020B0604030504040204" pitchFamily="34" charset="0"/>
                <a:ea typeface="Verdana" panose="020B0604030504040204" pitchFamily="34" charset="0"/>
              </a:rPr>
              <a:t>ihr</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eigenes</a:t>
            </a:r>
            <a:r>
              <a:rPr lang="en-US" sz="1900" dirty="0">
                <a:solidFill>
                  <a:schemeClr val="bg1"/>
                </a:solidFill>
                <a:latin typeface="Verdana" panose="020B0604030504040204" pitchFamily="34" charset="0"/>
                <a:ea typeface="Verdana" panose="020B0604030504040204" pitchFamily="34" charset="0"/>
              </a:rPr>
              <a:t> Verhalten? </a:t>
            </a:r>
          </a:p>
          <a:p>
            <a:r>
              <a:rPr lang="en-US" sz="1900" dirty="0">
                <a:solidFill>
                  <a:schemeClr val="bg1"/>
                </a:solidFill>
                <a:latin typeface="Verdana" panose="020B0604030504040204" pitchFamily="34" charset="0"/>
                <a:ea typeface="Verdana" panose="020B0604030504040204" pitchFamily="34" charset="0"/>
              </a:rPr>
              <a:t>Und </a:t>
            </a:r>
            <a:r>
              <a:rPr lang="en-US" sz="1900" dirty="0" err="1">
                <a:solidFill>
                  <a:schemeClr val="bg1"/>
                </a:solidFill>
                <a:latin typeface="Verdana" panose="020B0604030504040204" pitchFamily="34" charset="0"/>
                <a:ea typeface="Verdana" panose="020B0604030504040204" pitchFamily="34" charset="0"/>
              </a:rPr>
              <a:t>wie</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bewertet</a:t>
            </a:r>
            <a:r>
              <a:rPr lang="en-US" sz="1900" dirty="0">
                <a:solidFill>
                  <a:schemeClr val="bg1"/>
                </a:solidFill>
                <a:latin typeface="Verdana" panose="020B0604030504040204" pitchFamily="34" charset="0"/>
                <a:ea typeface="Verdana" panose="020B0604030504040204" pitchFamily="34" charset="0"/>
              </a:rPr>
              <a:t> Gaetano dieses </a:t>
            </a:r>
            <a:r>
              <a:rPr lang="en-US" sz="1900" dirty="0" err="1">
                <a:solidFill>
                  <a:schemeClr val="bg1"/>
                </a:solidFill>
                <a:latin typeface="Verdana" panose="020B0604030504040204" pitchFamily="34" charset="0"/>
                <a:ea typeface="Verdana" panose="020B0604030504040204" pitchFamily="34" charset="0"/>
              </a:rPr>
              <a:t>eigentlich</a:t>
            </a:r>
            <a:r>
              <a:rPr lang="en-US" sz="1900" dirty="0">
                <a:solidFill>
                  <a:schemeClr val="bg1"/>
                </a:solidFill>
                <a:latin typeface="Verdana" panose="020B0604030504040204" pitchFamily="34" charset="0"/>
                <a:ea typeface="Verdana" panose="020B0604030504040204" pitchFamily="34" charset="0"/>
              </a:rPr>
              <a:t>? </a:t>
            </a:r>
          </a:p>
          <a:p>
            <a:r>
              <a:rPr lang="en-US" sz="1900" dirty="0">
                <a:solidFill>
                  <a:schemeClr val="bg1"/>
                </a:solidFill>
                <a:latin typeface="Verdana" panose="020B0604030504040204" pitchFamily="34" charset="0"/>
                <a:ea typeface="Verdana" panose="020B0604030504040204" pitchFamily="34" charset="0"/>
              </a:rPr>
              <a:t>Wie </a:t>
            </a:r>
            <a:r>
              <a:rPr lang="en-US" sz="1900" dirty="0" err="1">
                <a:solidFill>
                  <a:schemeClr val="bg1"/>
                </a:solidFill>
                <a:latin typeface="Verdana" panose="020B0604030504040204" pitchFamily="34" charset="0"/>
                <a:ea typeface="Verdana" panose="020B0604030504040204" pitchFamily="34" charset="0"/>
              </a:rPr>
              <a:t>sieht</a:t>
            </a:r>
            <a:r>
              <a:rPr lang="en-US" sz="1900" dirty="0">
                <a:solidFill>
                  <a:schemeClr val="bg1"/>
                </a:solidFill>
                <a:latin typeface="Verdana" panose="020B0604030504040204" pitchFamily="34" charset="0"/>
                <a:ea typeface="Verdana" panose="020B0604030504040204" pitchFamily="34" charset="0"/>
              </a:rPr>
              <a:t> Gaetano </a:t>
            </a:r>
            <a:r>
              <a:rPr lang="en-US" sz="1900" dirty="0" err="1">
                <a:solidFill>
                  <a:schemeClr val="bg1"/>
                </a:solidFill>
                <a:latin typeface="Verdana" panose="020B0604030504040204" pitchFamily="34" charset="0"/>
                <a:ea typeface="Verdana" panose="020B0604030504040204" pitchFamily="34" charset="0"/>
              </a:rPr>
              <a:t>sich</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selbst</a:t>
            </a:r>
            <a:r>
              <a:rPr lang="en-US" sz="1900" dirty="0">
                <a:solidFill>
                  <a:schemeClr val="bg1"/>
                </a:solidFill>
                <a:latin typeface="Verdana" panose="020B0604030504040204" pitchFamily="34" charset="0"/>
                <a:ea typeface="Verdana" panose="020B0604030504040204" pitchFamily="34" charset="0"/>
              </a:rPr>
              <a:t>?</a:t>
            </a:r>
          </a:p>
          <a:p>
            <a:r>
              <a:rPr lang="en-US" sz="1900" dirty="0">
                <a:solidFill>
                  <a:schemeClr val="bg1"/>
                </a:solidFill>
                <a:latin typeface="Verdana" panose="020B0604030504040204" pitchFamily="34" charset="0"/>
                <a:ea typeface="Verdana" panose="020B0604030504040204" pitchFamily="34" charset="0"/>
              </a:rPr>
              <a:t>Was </a:t>
            </a:r>
            <a:r>
              <a:rPr lang="en-US" sz="1900" dirty="0" err="1">
                <a:solidFill>
                  <a:schemeClr val="bg1"/>
                </a:solidFill>
                <a:latin typeface="Verdana" panose="020B0604030504040204" pitchFamily="34" charset="0"/>
                <a:ea typeface="Verdana" panose="020B0604030504040204" pitchFamily="34" charset="0"/>
              </a:rPr>
              <a:t>könnten</a:t>
            </a:r>
            <a:r>
              <a:rPr lang="en-US" sz="1900" dirty="0">
                <a:solidFill>
                  <a:schemeClr val="bg1"/>
                </a:solidFill>
                <a:latin typeface="Verdana" panose="020B0604030504040204" pitchFamily="34" charset="0"/>
                <a:ea typeface="Verdana" panose="020B0604030504040204" pitchFamily="34" charset="0"/>
              </a:rPr>
              <a:t> Gaetano’s </a:t>
            </a:r>
            <a:r>
              <a:rPr lang="en-US" sz="1900" dirty="0" err="1">
                <a:solidFill>
                  <a:schemeClr val="bg1"/>
                </a:solidFill>
                <a:latin typeface="Verdana" panose="020B0604030504040204" pitchFamily="34" charset="0"/>
                <a:ea typeface="Verdana" panose="020B0604030504040204" pitchFamily="34" charset="0"/>
              </a:rPr>
              <a:t>Mitschüler</a:t>
            </a:r>
            <a:r>
              <a:rPr lang="en-US" sz="1900" dirty="0">
                <a:solidFill>
                  <a:schemeClr val="bg1"/>
                </a:solidFill>
                <a:latin typeface="Verdana" panose="020B0604030504040204" pitchFamily="34" charset="0"/>
                <a:ea typeface="Verdana" panose="020B0604030504040204" pitchFamily="34" charset="0"/>
              </a:rPr>
              <a:t>*</a:t>
            </a:r>
            <a:r>
              <a:rPr lang="en-US" sz="1900" dirty="0" err="1">
                <a:solidFill>
                  <a:schemeClr val="bg1"/>
                </a:solidFill>
                <a:latin typeface="Verdana" panose="020B0604030504040204" pitchFamily="34" charset="0"/>
                <a:ea typeface="Verdana" panose="020B0604030504040204" pitchFamily="34" charset="0"/>
              </a:rPr>
              <a:t>innen</a:t>
            </a:r>
            <a:r>
              <a:rPr lang="en-US" sz="1900" dirty="0">
                <a:solidFill>
                  <a:schemeClr val="bg1"/>
                </a:solidFill>
                <a:latin typeface="Verdana" panose="020B0604030504040204" pitchFamily="34" charset="0"/>
                <a:ea typeface="Verdana" panose="020B0604030504040204" pitchFamily="34" charset="0"/>
              </a:rPr>
              <a:t> tun, um mit der Situation </a:t>
            </a:r>
            <a:r>
              <a:rPr lang="en-US" sz="1900" dirty="0" err="1">
                <a:solidFill>
                  <a:schemeClr val="bg1"/>
                </a:solidFill>
                <a:latin typeface="Verdana" panose="020B0604030504040204" pitchFamily="34" charset="0"/>
                <a:ea typeface="Verdana" panose="020B0604030504040204" pitchFamily="34" charset="0"/>
              </a:rPr>
              <a:t>umzugehen</a:t>
            </a:r>
            <a:r>
              <a:rPr lang="en-US" sz="1900" dirty="0">
                <a:solidFill>
                  <a:schemeClr val="bg1"/>
                </a:solidFill>
                <a:latin typeface="Verdana" panose="020B0604030504040204" pitchFamily="34" charset="0"/>
                <a:ea typeface="Verdana" panose="020B0604030504040204" pitchFamily="34" charset="0"/>
              </a:rPr>
              <a:t>?</a:t>
            </a:r>
          </a:p>
          <a:p>
            <a:r>
              <a:rPr lang="en-US" sz="1900" dirty="0">
                <a:solidFill>
                  <a:schemeClr val="bg1"/>
                </a:solidFill>
                <a:latin typeface="Verdana" panose="020B0604030504040204" pitchFamily="34" charset="0"/>
                <a:ea typeface="Verdana" panose="020B0604030504040204" pitchFamily="34" charset="0"/>
              </a:rPr>
              <a:t>Was </a:t>
            </a:r>
            <a:r>
              <a:rPr lang="en-US" sz="1900" dirty="0" err="1">
                <a:solidFill>
                  <a:schemeClr val="bg1"/>
                </a:solidFill>
                <a:latin typeface="Verdana" panose="020B0604030504040204" pitchFamily="34" charset="0"/>
                <a:ea typeface="Verdana" panose="020B0604030504040204" pitchFamily="34" charset="0"/>
              </a:rPr>
              <a:t>könnte</a:t>
            </a:r>
            <a:r>
              <a:rPr lang="en-US" sz="1900" dirty="0">
                <a:solidFill>
                  <a:schemeClr val="bg1"/>
                </a:solidFill>
                <a:latin typeface="Verdana" panose="020B0604030504040204" pitchFamily="34" charset="0"/>
                <a:ea typeface="Verdana" panose="020B0604030504040204" pitchFamily="34" charset="0"/>
              </a:rPr>
              <a:t> Gaetano tun, um mit seiner </a:t>
            </a:r>
            <a:r>
              <a:rPr lang="en-US" sz="1900" dirty="0" err="1">
                <a:solidFill>
                  <a:schemeClr val="bg1"/>
                </a:solidFill>
                <a:latin typeface="Verdana" panose="020B0604030504040204" pitchFamily="34" charset="0"/>
                <a:ea typeface="Verdana" panose="020B0604030504040204" pitchFamily="34" charset="0"/>
              </a:rPr>
              <a:t>eigenen</a:t>
            </a:r>
            <a:r>
              <a:rPr lang="en-US" sz="1900" dirty="0">
                <a:solidFill>
                  <a:schemeClr val="bg1"/>
                </a:solidFill>
                <a:latin typeface="Verdana" panose="020B0604030504040204" pitchFamily="34" charset="0"/>
                <a:ea typeface="Verdana" panose="020B0604030504040204" pitchFamily="34" charset="0"/>
              </a:rPr>
              <a:t> Situation </a:t>
            </a:r>
            <a:r>
              <a:rPr lang="en-US" sz="1900" dirty="0" err="1">
                <a:solidFill>
                  <a:schemeClr val="bg1"/>
                </a:solidFill>
                <a:latin typeface="Verdana" panose="020B0604030504040204" pitchFamily="34" charset="0"/>
                <a:ea typeface="Verdana" panose="020B0604030504040204" pitchFamily="34" charset="0"/>
              </a:rPr>
              <a:t>umzugehen</a:t>
            </a:r>
            <a:r>
              <a:rPr lang="en-US" sz="1900" dirty="0">
                <a:solidFill>
                  <a:schemeClr val="bg1"/>
                </a:solidFill>
                <a:latin typeface="Verdana" panose="020B0604030504040204" pitchFamily="34" charset="0"/>
                <a:ea typeface="Verdana" panose="020B0604030504040204" pitchFamily="34" charset="0"/>
              </a:rPr>
              <a:t>? </a:t>
            </a:r>
            <a:endParaRPr lang="it-IT" sz="1900" dirty="0">
              <a:solidFill>
                <a:schemeClr val="bg1"/>
              </a:solidFill>
              <a:latin typeface="Verdana" panose="020B0604030504040204" pitchFamily="34" charset="0"/>
              <a:ea typeface="Verdana" panose="020B0604030504040204" pitchFamily="34" charset="0"/>
            </a:endParaRPr>
          </a:p>
          <a:p>
            <a:pPr marL="0" indent="0">
              <a:buNone/>
            </a:pP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6626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266676" y="332825"/>
            <a:ext cx="4482658" cy="439511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762453" y="1006886"/>
            <a:ext cx="3762814" cy="3046988"/>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Ein </a:t>
            </a:r>
            <a:r>
              <a:rPr lang="en-US" sz="3200" b="1" dirty="0" err="1">
                <a:solidFill>
                  <a:schemeClr val="bg1"/>
                </a:solidFill>
                <a:latin typeface="Verdana" panose="020B0604030504040204" pitchFamily="34" charset="0"/>
                <a:ea typeface="Verdana" panose="020B0604030504040204" pitchFamily="34" charset="0"/>
              </a:rPr>
              <a:t>praktisches</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Beispiel</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Lasst</a:t>
            </a:r>
            <a:r>
              <a:rPr lang="en-US" sz="3200" b="1" dirty="0">
                <a:solidFill>
                  <a:schemeClr val="bg1"/>
                </a:solidFill>
                <a:latin typeface="Verdana" panose="020B0604030504040204" pitchFamily="34" charset="0"/>
                <a:ea typeface="Verdana" panose="020B0604030504040204" pitchFamily="34" charset="0"/>
              </a:rPr>
              <a:t> uns eine WhatsApp Gruppe für die </a:t>
            </a:r>
            <a:r>
              <a:rPr lang="en-US" sz="3200" b="1" dirty="0" err="1">
                <a:solidFill>
                  <a:schemeClr val="bg1"/>
                </a:solidFill>
                <a:latin typeface="Verdana" panose="020B0604030504040204" pitchFamily="34" charset="0"/>
                <a:ea typeface="Verdana" panose="020B0604030504040204" pitchFamily="34" charset="0"/>
              </a:rPr>
              <a:t>Klasse</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gründen</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4885852" y="458961"/>
            <a:ext cx="6238746"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endParaRPr lang="en-US" dirty="0" smtClean="0">
              <a:latin typeface="Verdana" panose="020B0604030504040204" pitchFamily="34" charset="0"/>
              <a:ea typeface="Verdana" panose="020B0604030504040204" pitchFamily="34" charset="0"/>
            </a:endParaRPr>
          </a:p>
          <a:p>
            <a:pPr marL="0" indent="0">
              <a:buNone/>
            </a:pPr>
            <a:r>
              <a:rPr lang="en-US" sz="1600" dirty="0" err="1" smtClean="0">
                <a:latin typeface="Verdana" panose="020B0604030504040204" pitchFamily="34" charset="0"/>
                <a:ea typeface="Verdana" panose="020B0604030504040204" pitchFamily="34" charset="0"/>
              </a:rPr>
              <a:t>Aufgabe</a:t>
            </a:r>
            <a:r>
              <a:rPr lang="en-US" sz="1600" dirty="0" smtClean="0">
                <a:latin typeface="Verdana" panose="020B0604030504040204" pitchFamily="34" charset="0"/>
                <a:ea typeface="Verdana" panose="020B0604030504040204" pitchFamily="34" charset="0"/>
              </a:rPr>
              <a:t> 1: </a:t>
            </a:r>
            <a:br>
              <a:rPr lang="en-US" sz="1600" dirty="0" smtClean="0">
                <a:latin typeface="Verdana" panose="020B0604030504040204" pitchFamily="34" charset="0"/>
                <a:ea typeface="Verdana" panose="020B0604030504040204" pitchFamily="34" charset="0"/>
              </a:rPr>
            </a:br>
            <a:r>
              <a:rPr lang="en-US" sz="1600" dirty="0" err="1" smtClean="0">
                <a:latin typeface="Verdana" panose="020B0604030504040204" pitchFamily="34" charset="0"/>
                <a:ea typeface="Verdana" panose="020B0604030504040204" pitchFamily="34" charset="0"/>
              </a:rPr>
              <a:t>Angenommen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wir</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wollen</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eine</a:t>
            </a:r>
            <a:r>
              <a:rPr lang="en-US" sz="1600" dirty="0" smtClean="0">
                <a:latin typeface="Verdana" panose="020B0604030504040204" pitchFamily="34" charset="0"/>
                <a:ea typeface="Verdana" panose="020B0604030504040204" pitchFamily="34" charset="0"/>
              </a:rPr>
              <a:t> </a:t>
            </a:r>
            <a:r>
              <a:rPr lang="en-US" sz="1600" dirty="0">
                <a:latin typeface="Verdana" panose="020B0604030504040204" pitchFamily="34" charset="0"/>
                <a:ea typeface="Verdana" panose="020B0604030504040204" pitchFamily="34" charset="0"/>
              </a:rPr>
              <a:t>WhatsApp Gruppe für </a:t>
            </a:r>
            <a:r>
              <a:rPr lang="en-US" sz="1600" dirty="0" err="1">
                <a:latin typeface="Verdana" panose="020B0604030504040204" pitchFamily="34" charset="0"/>
                <a:ea typeface="Verdana" panose="020B0604030504040204" pitchFamily="34" charset="0"/>
              </a:rPr>
              <a:t>unsere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Klasse</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erstellen</a:t>
            </a:r>
            <a:r>
              <a:rPr lang="en-US" sz="1600" dirty="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Überlegt</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Euch</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abwechselnd</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welche</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Verhaltensweisen</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ihr</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nicht</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mögt</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welche</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vermieden</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werden</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sollten</a:t>
            </a:r>
            <a:r>
              <a:rPr lang="en-US" sz="1600" dirty="0" smtClean="0">
                <a:latin typeface="Verdana" panose="020B0604030504040204" pitchFamily="34" charset="0"/>
                <a:ea typeface="Verdana" panose="020B0604030504040204" pitchFamily="34" charset="0"/>
              </a:rPr>
              <a:t> etc.</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err="1" smtClean="0">
                <a:latin typeface="Verdana" panose="020B0604030504040204" pitchFamily="34" charset="0"/>
                <a:ea typeface="Verdana" panose="020B0604030504040204" pitchFamily="34" charset="0"/>
              </a:rPr>
              <a:t>Geht</a:t>
            </a:r>
            <a:r>
              <a:rPr lang="en-US" sz="1600" dirty="0" smtClean="0">
                <a:latin typeface="Verdana" panose="020B0604030504040204" pitchFamily="34" charset="0"/>
                <a:ea typeface="Verdana" panose="020B0604030504040204" pitchFamily="34" charset="0"/>
              </a:rPr>
              <a:t> auf </a:t>
            </a:r>
            <a:r>
              <a:rPr lang="en-US" sz="1600" dirty="0" err="1" smtClean="0">
                <a:latin typeface="Verdana" panose="020B0604030504040204" pitchFamily="34" charset="0"/>
                <a:ea typeface="Verdana" panose="020B0604030504040204" pitchFamily="34" charset="0"/>
              </a:rPr>
              <a:t>folgende</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Fragen</a:t>
            </a:r>
            <a:r>
              <a:rPr lang="en-US" sz="1600" dirty="0" smtClean="0">
                <a:latin typeface="Verdana" panose="020B0604030504040204" pitchFamily="34" charset="0"/>
                <a:ea typeface="Verdana" panose="020B0604030504040204" pitchFamily="34" charset="0"/>
              </a:rPr>
              <a:t> </a:t>
            </a:r>
            <a:r>
              <a:rPr lang="en-US" sz="1600" dirty="0" err="1" smtClean="0">
                <a:latin typeface="Verdana" panose="020B0604030504040204" pitchFamily="34" charset="0"/>
                <a:ea typeface="Verdana" panose="020B0604030504040204" pitchFamily="34" charset="0"/>
              </a:rPr>
              <a:t>ein</a:t>
            </a:r>
            <a:r>
              <a:rPr lang="en-US" sz="1600" dirty="0" smtClean="0">
                <a:latin typeface="Verdana" panose="020B0604030504040204" pitchFamily="34" charset="0"/>
                <a:ea typeface="Verdana" panose="020B0604030504040204" pitchFamily="34" charset="0"/>
              </a:rPr>
              <a:t>: </a:t>
            </a:r>
            <a:endParaRPr lang="en-US" sz="1600" dirty="0">
              <a:latin typeface="Verdana" panose="020B0604030504040204" pitchFamily="34" charset="0"/>
              <a:ea typeface="Verdana" panose="020B0604030504040204" pitchFamily="34" charset="0"/>
            </a:endParaRPr>
          </a:p>
          <a:p>
            <a:pPr marL="0" indent="0">
              <a:buNone/>
            </a:pPr>
            <a:r>
              <a:rPr lang="en-US" sz="1600" dirty="0" err="1">
                <a:latin typeface="Verdana" panose="020B0604030504040204" pitchFamily="34" charset="0"/>
                <a:ea typeface="Verdana" panose="020B0604030504040204" pitchFamily="34" charset="0"/>
              </a:rPr>
              <a:t>Warum</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sind</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diese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Verhaltensweisen</a:t>
            </a:r>
            <a:r>
              <a:rPr lang="en-US" sz="1600" dirty="0">
                <a:latin typeface="Verdana" panose="020B0604030504040204" pitchFamily="34" charset="0"/>
                <a:ea typeface="Verdana" panose="020B0604030504040204" pitchFamily="34" charset="0"/>
              </a:rPr>
              <a:t> so </a:t>
            </a:r>
            <a:r>
              <a:rPr lang="en-US" sz="1600" dirty="0" err="1">
                <a:latin typeface="Verdana" panose="020B0604030504040204" pitchFamily="34" charset="0"/>
                <a:ea typeface="Verdana" panose="020B0604030504040204" pitchFamily="34" charset="0"/>
              </a:rPr>
              <a:t>nervig</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ärgerlich</a:t>
            </a:r>
            <a:r>
              <a:rPr lang="en-US" sz="1600" dirty="0">
                <a:latin typeface="Verdana" panose="020B0604030504040204" pitchFamily="34" charset="0"/>
                <a:ea typeface="Verdana" panose="020B0604030504040204" pitchFamily="34" charset="0"/>
              </a:rPr>
              <a:t>?</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rPr>
              <a:t>Was </a:t>
            </a:r>
            <a:r>
              <a:rPr lang="en-US" sz="1600" dirty="0" err="1">
                <a:latin typeface="Verdana" panose="020B0604030504040204" pitchFamily="34" charset="0"/>
                <a:ea typeface="Verdana" panose="020B0604030504040204" pitchFamily="34" charset="0"/>
              </a:rPr>
              <a:t>sind</a:t>
            </a:r>
            <a:r>
              <a:rPr lang="en-US" sz="1600" dirty="0">
                <a:latin typeface="Verdana" panose="020B0604030504040204" pitchFamily="34" charset="0"/>
                <a:ea typeface="Verdana" panose="020B0604030504040204" pitchFamily="34" charset="0"/>
              </a:rPr>
              <a:t> die </a:t>
            </a:r>
            <a:r>
              <a:rPr lang="en-US" sz="1600" dirty="0" err="1">
                <a:latin typeface="Verdana" panose="020B0604030504040204" pitchFamily="34" charset="0"/>
                <a:ea typeface="Verdana" panose="020B0604030504040204" pitchFamily="34" charset="0"/>
              </a:rPr>
              <a:t>Gefahren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dieser</a:t>
            </a:r>
            <a:r>
              <a:rPr lang="en-US" sz="1600" dirty="0">
                <a:latin typeface="Verdana" panose="020B0604030504040204" pitchFamily="34" charset="0"/>
                <a:ea typeface="Verdana" panose="020B0604030504040204" pitchFamily="34" charset="0"/>
              </a:rPr>
              <a:t> Art von </a:t>
            </a:r>
            <a:r>
              <a:rPr lang="en-US" sz="1600" dirty="0" err="1">
                <a:latin typeface="Verdana" panose="020B0604030504040204" pitchFamily="34" charset="0"/>
                <a:ea typeface="Verdana" panose="020B0604030504040204" pitchFamily="34" charset="0"/>
              </a:rPr>
              <a:t>Kommunikation</a:t>
            </a:r>
            <a:r>
              <a:rPr lang="en-US" sz="1600" dirty="0">
                <a:latin typeface="Verdana" panose="020B0604030504040204" pitchFamily="34" charset="0"/>
                <a:ea typeface="Verdana" panose="020B0604030504040204" pitchFamily="34" charset="0"/>
              </a:rPr>
              <a:t>?</a:t>
            </a:r>
          </a:p>
          <a:p>
            <a:pPr marL="0" indent="0">
              <a:buNone/>
            </a:pPr>
            <a:r>
              <a:rPr lang="en-US" sz="1600" dirty="0" smtClean="0">
                <a:latin typeface="Verdana" panose="020B0604030504040204" pitchFamily="34" charset="0"/>
                <a:ea typeface="Verdana" panose="020B0604030504040204" pitchFamily="34" charset="0"/>
              </a:rPr>
              <a:t/>
            </a:r>
            <a:br>
              <a:rPr lang="en-US" sz="1600" dirty="0" smtClean="0">
                <a:latin typeface="Verdana" panose="020B0604030504040204" pitchFamily="34" charset="0"/>
                <a:ea typeface="Verdana" panose="020B0604030504040204" pitchFamily="34" charset="0"/>
              </a:rPr>
            </a:br>
            <a:r>
              <a:rPr lang="en-US" sz="1600" dirty="0" err="1" smtClean="0">
                <a:latin typeface="Verdana" panose="020B0604030504040204" pitchFamily="34" charset="0"/>
                <a:ea typeface="Verdana" panose="020B0604030504040204" pitchFamily="34" charset="0"/>
              </a:rPr>
              <a:t>Aufgabe</a:t>
            </a:r>
            <a:r>
              <a:rPr lang="en-US" sz="1600" dirty="0" smtClean="0">
                <a:latin typeface="Verdana" panose="020B0604030504040204" pitchFamily="34" charset="0"/>
                <a:ea typeface="Verdana" panose="020B0604030504040204" pitchFamily="34" charset="0"/>
              </a:rPr>
              <a:t> 2:</a:t>
            </a:r>
            <a:endParaRPr lang="en-US" sz="1600" dirty="0">
              <a:latin typeface="Verdana" panose="020B0604030504040204" pitchFamily="34" charset="0"/>
              <a:ea typeface="Verdana" panose="020B0604030504040204" pitchFamily="34" charset="0"/>
            </a:endParaRPr>
          </a:p>
          <a:p>
            <a:pPr marL="0" indent="0">
              <a:buNone/>
            </a:pPr>
            <a:r>
              <a:rPr lang="de-DE" sz="1600" dirty="0" smtClean="0">
                <a:latin typeface="Verdana" panose="020B0604030504040204" pitchFamily="34" charset="0"/>
                <a:ea typeface="Verdana" panose="020B0604030504040204" pitchFamily="34" charset="0"/>
              </a:rPr>
              <a:t>Erstellt eine </a:t>
            </a:r>
            <a:r>
              <a:rPr lang="de-DE" sz="1600" dirty="0">
                <a:latin typeface="Verdana" panose="020B0604030504040204" pitchFamily="34" charset="0"/>
                <a:ea typeface="Verdana" panose="020B0604030504040204" pitchFamily="34" charset="0"/>
              </a:rPr>
              <a:t>gemeinsame Liste von zehn Regeln für die richtige Nutzung des Chats wird erstellt, um den WhatsApp-Chat effektiv und ruhig zu nutzen</a:t>
            </a:r>
            <a:r>
              <a:rPr lang="en-US" sz="1600" dirty="0">
                <a:latin typeface="Verdana" panose="020B0604030504040204" pitchFamily="34" charset="0"/>
                <a:ea typeface="Verdana" panose="020B0604030504040204" pitchFamily="34" charset="0"/>
              </a:rPr>
              <a:t>.</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err="1">
                <a:latin typeface="Verdana" panose="020B0604030504040204" pitchFamily="34" charset="0"/>
                <a:ea typeface="Verdana" panose="020B0604030504040204" pitchFamily="34" charset="0"/>
              </a:rPr>
              <a:t>Weitere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Fragen</a:t>
            </a:r>
            <a:r>
              <a:rPr lang="en-US" sz="1600" dirty="0">
                <a:latin typeface="Verdana" panose="020B0604030504040204" pitchFamily="34" charset="0"/>
                <a:ea typeface="Verdana" panose="020B0604030504040204" pitchFamily="34" charset="0"/>
              </a:rPr>
              <a:t>:</a:t>
            </a:r>
          </a:p>
          <a:p>
            <a:pPr marL="0" indent="0">
              <a:buNone/>
            </a:pPr>
            <a:r>
              <a:rPr lang="en-US" sz="1600" dirty="0">
                <a:latin typeface="Verdana" panose="020B0604030504040204" pitchFamily="34" charset="0"/>
                <a:ea typeface="Verdana" panose="020B0604030504040204" pitchFamily="34" charset="0"/>
              </a:rPr>
              <a:t>Sind </a:t>
            </a:r>
            <a:r>
              <a:rPr lang="en-US" sz="1600" dirty="0" err="1">
                <a:latin typeface="Verdana" panose="020B0604030504040204" pitchFamily="34" charset="0"/>
                <a:ea typeface="Verdana" panose="020B0604030504040204" pitchFamily="34" charset="0"/>
              </a:rPr>
              <a:t>diese</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Regeln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notwendig</a:t>
            </a:r>
            <a:r>
              <a:rPr lang="en-US" sz="1600" dirty="0">
                <a:latin typeface="Verdana" panose="020B0604030504040204" pitchFamily="34" charset="0"/>
                <a:ea typeface="Verdana" panose="020B0604030504040204" pitchFamily="34" charset="0"/>
              </a:rPr>
              <a:t>? </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err="1">
                <a:latin typeface="Verdana" panose="020B0604030504040204" pitchFamily="34" charset="0"/>
                <a:ea typeface="Verdana" panose="020B0604030504040204" pitchFamily="34" charset="0"/>
              </a:rPr>
              <a:t>Wer</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wird</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Verantwortung</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dafür</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tragen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dass</a:t>
            </a:r>
            <a:r>
              <a:rPr lang="en-US" sz="1600" dirty="0">
                <a:latin typeface="Verdana" panose="020B0604030504040204" pitchFamily="34" charset="0"/>
                <a:ea typeface="Verdana" panose="020B0604030504040204" pitchFamily="34" charset="0"/>
              </a:rPr>
              <a:t> die </a:t>
            </a:r>
            <a:r>
              <a:rPr lang="en-US" sz="1600" dirty="0" err="1">
                <a:latin typeface="Verdana" panose="020B0604030504040204" pitchFamily="34" charset="0"/>
                <a:ea typeface="Verdana" panose="020B0604030504040204" pitchFamily="34" charset="0"/>
              </a:rPr>
              <a:t>Regeln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eingehalten</a:t>
            </a:r>
            <a:r>
              <a:rPr lang="en-US" sz="1600" dirty="0">
                <a:latin typeface="Verdana" panose="020B0604030504040204" pitchFamily="34" charset="0"/>
                <a:ea typeface="Verdana" panose="020B0604030504040204" pitchFamily="34" charset="0"/>
              </a:rPr>
              <a:t> werden? </a:t>
            </a:r>
          </a:p>
          <a:p>
            <a:pPr marL="0" indent="0">
              <a:buNone/>
            </a:pPr>
            <a:endParaRPr lang="en-US" sz="1600" dirty="0">
              <a:latin typeface="Verdana" panose="020B0604030504040204" pitchFamily="34" charset="0"/>
              <a:ea typeface="Verdana" panose="020B0604030504040204" pitchFamily="34" charset="0"/>
            </a:endParaRPr>
          </a:p>
          <a:p>
            <a:pPr marL="0" indent="0">
              <a:buNone/>
            </a:pPr>
            <a:r>
              <a:rPr lang="en-US" sz="1600" dirty="0">
                <a:latin typeface="Verdana" panose="020B0604030504040204" pitchFamily="34" charset="0"/>
                <a:ea typeface="Verdana" panose="020B0604030504040204" pitchFamily="34" charset="0"/>
              </a:rPr>
              <a:t>Was </a:t>
            </a:r>
            <a:r>
              <a:rPr lang="en-US" sz="1600" dirty="0" err="1">
                <a:latin typeface="Verdana" panose="020B0604030504040204" pitchFamily="34" charset="0"/>
                <a:ea typeface="Verdana" panose="020B0604030504040204" pitchFamily="34" charset="0"/>
              </a:rPr>
              <a:t>passiert</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wenn</a:t>
            </a:r>
            <a:r>
              <a:rPr lang="en-US" sz="1600" dirty="0">
                <a:latin typeface="Verdana" panose="020B0604030504040204" pitchFamily="34" charset="0"/>
                <a:ea typeface="Verdana" panose="020B0604030504040204" pitchFamily="34" charset="0"/>
              </a:rPr>
              <a:t> </a:t>
            </a:r>
            <a:r>
              <a:rPr lang="en-US" sz="1600" dirty="0" err="1">
                <a:latin typeface="Verdana" panose="020B0604030504040204" pitchFamily="34" charset="0"/>
                <a:ea typeface="Verdana" panose="020B0604030504040204" pitchFamily="34" charset="0"/>
              </a:rPr>
              <a:t>sie</a:t>
            </a:r>
            <a:r>
              <a:rPr lang="en-US" sz="1600" dirty="0">
                <a:latin typeface="Verdana" panose="020B0604030504040204" pitchFamily="34" charset="0"/>
                <a:ea typeface="Verdana" panose="020B0604030504040204" pitchFamily="34" charset="0"/>
              </a:rPr>
              <a:t> nicht </a:t>
            </a:r>
            <a:r>
              <a:rPr lang="en-US" sz="1600" dirty="0" err="1">
                <a:latin typeface="Verdana" panose="020B0604030504040204" pitchFamily="34" charset="0"/>
                <a:ea typeface="Verdana" panose="020B0604030504040204" pitchFamily="34" charset="0"/>
              </a:rPr>
              <a:t>respektiert</a:t>
            </a:r>
            <a:r>
              <a:rPr lang="en-US" sz="1600" dirty="0">
                <a:latin typeface="Verdana" panose="020B0604030504040204" pitchFamily="34" charset="0"/>
                <a:ea typeface="Verdana" panose="020B0604030504040204" pitchFamily="34" charset="0"/>
              </a:rPr>
              <a:t> werden?</a:t>
            </a:r>
            <a:endParaRPr lang="it-IT"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6066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2056842"/>
            <a:ext cx="3762814" cy="584775"/>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Parole </a:t>
            </a:r>
            <a:r>
              <a:rPr lang="en-US" sz="3200" b="1" dirty="0" err="1">
                <a:solidFill>
                  <a:schemeClr val="bg1"/>
                </a:solidFill>
                <a:latin typeface="Verdana" panose="020B0604030504040204" pitchFamily="34" charset="0"/>
                <a:ea typeface="Verdana" panose="020B0604030504040204" pitchFamily="34" charset="0"/>
              </a:rPr>
              <a:t>ostili</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4975661" y="1771974"/>
            <a:ext cx="686059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it-IT" sz="1800" dirty="0">
                <a:latin typeface="Verdana" panose="020B0604030504040204" pitchFamily="34" charset="0"/>
                <a:ea typeface="Verdana" panose="020B0604030504040204" pitchFamily="34" charset="0"/>
                <a:hlinkClick r:id="rId4"/>
              </a:rPr>
              <a:t>Parole Ostili </a:t>
            </a:r>
            <a:r>
              <a:rPr lang="it-IT" sz="1800" dirty="0">
                <a:latin typeface="Verdana" panose="020B0604030504040204" pitchFamily="34" charset="0"/>
                <a:ea typeface="Verdana" panose="020B0604030504040204" pitchFamily="34" charset="0"/>
              </a:rPr>
              <a:t>(</a:t>
            </a:r>
            <a:r>
              <a:rPr lang="it-IT" sz="1800" i="1" dirty="0" err="1">
                <a:latin typeface="Verdana" panose="020B0604030504040204" pitchFamily="34" charset="0"/>
                <a:ea typeface="Verdana" panose="020B0604030504040204" pitchFamily="34" charset="0"/>
              </a:rPr>
              <a:t>feindliche</a:t>
            </a:r>
            <a:r>
              <a:rPr lang="it-IT" sz="1800" i="1" dirty="0">
                <a:latin typeface="Verdana" panose="020B0604030504040204" pitchFamily="34" charset="0"/>
                <a:ea typeface="Verdana" panose="020B0604030504040204" pitchFamily="34" charset="0"/>
              </a:rPr>
              <a:t> </a:t>
            </a:r>
            <a:r>
              <a:rPr lang="it-IT" sz="1800" i="1" dirty="0" err="1">
                <a:latin typeface="Verdana" panose="020B0604030504040204" pitchFamily="34" charset="0"/>
                <a:ea typeface="Verdana" panose="020B0604030504040204" pitchFamily="34" charset="0"/>
              </a:rPr>
              <a:t>worte</a:t>
            </a:r>
            <a:r>
              <a:rPr lang="it-IT" sz="1800" dirty="0">
                <a:latin typeface="Verdana" panose="020B0604030504040204" pitchFamily="34" charset="0"/>
                <a:ea typeface="Verdana" panose="020B0604030504040204" pitchFamily="34" charset="0"/>
              </a:rPr>
              <a:t>) ist ein </a:t>
            </a:r>
            <a:r>
              <a:rPr lang="it-IT" sz="1800" dirty="0" err="1">
                <a:latin typeface="Verdana" panose="020B0604030504040204" pitchFamily="34" charset="0"/>
                <a:ea typeface="Verdana" panose="020B0604030504040204" pitchFamily="34" charset="0"/>
              </a:rPr>
              <a:t>soziales</a:t>
            </a:r>
            <a:r>
              <a:rPr lang="it-IT" sz="1800" dirty="0">
                <a:latin typeface="Verdana" panose="020B0604030504040204" pitchFamily="34" charset="0"/>
                <a:ea typeface="Verdana" panose="020B0604030504040204" pitchFamily="34" charset="0"/>
              </a:rPr>
              <a:t> </a:t>
            </a:r>
            <a:r>
              <a:rPr lang="it-IT" sz="1800" dirty="0" err="1">
                <a:latin typeface="Verdana" panose="020B0604030504040204" pitchFamily="34" charset="0"/>
                <a:ea typeface="Verdana" panose="020B0604030504040204" pitchFamily="34" charset="0"/>
              </a:rPr>
              <a:t>Projekt</a:t>
            </a:r>
            <a:r>
              <a:rPr lang="it-IT" sz="1800" dirty="0">
                <a:latin typeface="Verdana" panose="020B0604030504040204" pitchFamily="34" charset="0"/>
                <a:ea typeface="Verdana" panose="020B0604030504040204" pitchFamily="34" charset="0"/>
              </a:rPr>
              <a:t> z</a:t>
            </a:r>
            <a:r>
              <a:rPr lang="de-DE" sz="1800" dirty="0" err="1">
                <a:latin typeface="Verdana" panose="020B0604030504040204" pitchFamily="34" charset="0"/>
                <a:ea typeface="Verdana" panose="020B0604030504040204" pitchFamily="34" charset="0"/>
              </a:rPr>
              <a:t>ur</a:t>
            </a:r>
            <a:r>
              <a:rPr lang="de-DE" sz="1800" dirty="0">
                <a:latin typeface="Verdana" panose="020B0604030504040204" pitchFamily="34" charset="0"/>
                <a:ea typeface="Verdana" panose="020B0604030504040204" pitchFamily="34" charset="0"/>
              </a:rPr>
              <a:t> Sensibilisierung von Gewalt durch Worte. </a:t>
            </a:r>
            <a:r>
              <a:rPr lang="en-US" sz="1800" dirty="0">
                <a:latin typeface="Verdana" panose="020B0604030504040204" pitchFamily="34" charset="0"/>
                <a:ea typeface="Verdana" panose="020B0604030504040204" pitchFamily="34" charset="0"/>
              </a:rPr>
              <a:t> </a:t>
            </a: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de-DE" dirty="0">
                <a:latin typeface="Verdana" panose="020B0604030504040204" pitchFamily="34" charset="0"/>
                <a:ea typeface="Verdana" panose="020B0604030504040204" pitchFamily="34" charset="0"/>
              </a:rPr>
              <a:t>E</a:t>
            </a:r>
            <a:r>
              <a:rPr lang="de-DE" sz="1800" dirty="0">
                <a:latin typeface="Verdana" panose="020B0604030504040204" pitchFamily="34" charset="0"/>
                <a:ea typeface="Verdana" panose="020B0604030504040204" pitchFamily="34" charset="0"/>
              </a:rPr>
              <a:t>s arbeitet daran, Online-Hass in verschiedenen Bereichen und mit verschiedenen Aktivitäten zu verhindern, mit Informationsmaterialien und Bildungswegen, die sich an Schulen sowie an die Bereiche Politik, Wirtschaft und Sport richten.</a:t>
            </a:r>
            <a:endParaRPr lang="en-US" sz="1800" dirty="0">
              <a:latin typeface="Verdana" panose="020B0604030504040204" pitchFamily="34" charset="0"/>
              <a:ea typeface="Verdana" panose="020B0604030504040204" pitchFamily="34" charset="0"/>
            </a:endParaRPr>
          </a:p>
          <a:p>
            <a:pPr marL="0" indent="0">
              <a:buNone/>
            </a:pPr>
            <a:endParaRPr lang="en-US" sz="1800" dirty="0">
              <a:latin typeface="Verdana" panose="020B0604030504040204" pitchFamily="34" charset="0"/>
              <a:ea typeface="Verdana" panose="020B0604030504040204" pitchFamily="34" charset="0"/>
            </a:endParaRPr>
          </a:p>
          <a:p>
            <a:pPr marL="0" indent="0">
              <a:buNone/>
            </a:pPr>
            <a:r>
              <a:rPr lang="en-US" sz="1800" dirty="0">
                <a:latin typeface="Verdana" panose="020B0604030504040204" pitchFamily="34" charset="0"/>
                <a:ea typeface="Verdana" panose="020B0604030504040204" pitchFamily="34" charset="0"/>
              </a:rPr>
              <a:t>Der Geist der “Parole </a:t>
            </a:r>
            <a:r>
              <a:rPr lang="en-US" sz="1800" dirty="0" err="1">
                <a:latin typeface="Verdana" panose="020B0604030504040204" pitchFamily="34" charset="0"/>
                <a:ea typeface="Verdana" panose="020B0604030504040204" pitchFamily="34" charset="0"/>
              </a:rPr>
              <a:t>Ostili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wird</a:t>
            </a:r>
            <a:r>
              <a:rPr lang="en-US" sz="1800" dirty="0">
                <a:latin typeface="Verdana" panose="020B0604030504040204" pitchFamily="34" charset="0"/>
                <a:ea typeface="Verdana" panose="020B0604030504040204" pitchFamily="34" charset="0"/>
              </a:rPr>
              <a:t> am </a:t>
            </a:r>
            <a:r>
              <a:rPr lang="en-US" sz="1800" dirty="0" err="1">
                <a:latin typeface="Verdana" panose="020B0604030504040204" pitchFamily="34" charset="0"/>
                <a:ea typeface="Verdana" panose="020B0604030504040204" pitchFamily="34" charset="0"/>
              </a:rPr>
              <a:t>besten</a:t>
            </a:r>
            <a:r>
              <a:rPr lang="en-US" sz="1800" dirty="0">
                <a:latin typeface="Verdana" panose="020B0604030504040204" pitchFamily="34" charset="0"/>
                <a:ea typeface="Verdana" panose="020B0604030504040204" pitchFamily="34" charset="0"/>
              </a:rPr>
              <a:t> in dem </a:t>
            </a:r>
            <a:r>
              <a:rPr lang="it-IT" sz="1800" dirty="0">
                <a:latin typeface="Verdana" panose="020B0604030504040204" pitchFamily="34" charset="0"/>
                <a:ea typeface="Verdana" panose="020B0604030504040204" pitchFamily="34" charset="0"/>
                <a:hlinkClick r:id="rId5"/>
              </a:rPr>
              <a:t>Manifesto of Non-</a:t>
            </a:r>
            <a:r>
              <a:rPr lang="it-IT" sz="1800" dirty="0" err="1">
                <a:latin typeface="Verdana" panose="020B0604030504040204" pitchFamily="34" charset="0"/>
                <a:ea typeface="Verdana" panose="020B0604030504040204" pitchFamily="34" charset="0"/>
                <a:hlinkClick r:id="rId5"/>
              </a:rPr>
              <a:t>Hostile</a:t>
            </a:r>
            <a:r>
              <a:rPr lang="it-IT" sz="1800" dirty="0">
                <a:latin typeface="Verdana" panose="020B0604030504040204" pitchFamily="34" charset="0"/>
                <a:ea typeface="Verdana" panose="020B0604030504040204" pitchFamily="34" charset="0"/>
                <a:hlinkClick r:id="rId5"/>
              </a:rPr>
              <a:t> </a:t>
            </a:r>
            <a:r>
              <a:rPr lang="it-IT" sz="1800" dirty="0" err="1">
                <a:latin typeface="Verdana" panose="020B0604030504040204" pitchFamily="34" charset="0"/>
                <a:ea typeface="Verdana" panose="020B0604030504040204" pitchFamily="34" charset="0"/>
                <a:hlinkClick r:id="rId5"/>
              </a:rPr>
              <a:t>Communication</a:t>
            </a:r>
            <a:r>
              <a:rPr lang="it-IT" sz="1800" dirty="0">
                <a:latin typeface="Verdana" panose="020B0604030504040204" pitchFamily="34" charset="0"/>
                <a:ea typeface="Verdana" panose="020B0604030504040204" pitchFamily="34" charset="0"/>
              </a:rPr>
              <a:t> </a:t>
            </a:r>
            <a:r>
              <a:rPr lang="it-IT" sz="1800" dirty="0" err="1">
                <a:latin typeface="Verdana" panose="020B0604030504040204" pitchFamily="34" charset="0"/>
                <a:ea typeface="Verdana" panose="020B0604030504040204" pitchFamily="34" charset="0"/>
              </a:rPr>
              <a:t>repräsentiert</a:t>
            </a:r>
            <a:r>
              <a:rPr lang="it-IT" sz="1800" dirty="0">
                <a:latin typeface="Verdana" panose="020B0604030504040204" pitchFamily="34" charset="0"/>
                <a:ea typeface="Verdana" panose="020B0604030504040204" pitchFamily="34" charset="0"/>
              </a:rPr>
              <a:t>: eine </a:t>
            </a:r>
            <a:r>
              <a:rPr lang="it-IT" sz="1800" dirty="0" err="1">
                <a:latin typeface="Verdana" panose="020B0604030504040204" pitchFamily="34" charset="0"/>
                <a:ea typeface="Verdana" panose="020B0604030504040204" pitchFamily="34" charset="0"/>
              </a:rPr>
              <a:t>Verpflichtung</a:t>
            </a:r>
            <a:r>
              <a:rPr lang="it-IT" sz="1800" dirty="0">
                <a:latin typeface="Verdana" panose="020B0604030504040204" pitchFamily="34" charset="0"/>
                <a:ea typeface="Verdana" panose="020B0604030504040204" pitchFamily="34" charset="0"/>
              </a:rPr>
              <a:t> zur </a:t>
            </a:r>
            <a:r>
              <a:rPr lang="it-IT" sz="1800" b="1" dirty="0" err="1">
                <a:latin typeface="Verdana" panose="020B0604030504040204" pitchFamily="34" charset="0"/>
                <a:ea typeface="Verdana" panose="020B0604030504040204" pitchFamily="34" charset="0"/>
              </a:rPr>
              <a:t>geteilten</a:t>
            </a:r>
            <a:r>
              <a:rPr lang="it-IT" sz="1800" b="1" dirty="0">
                <a:latin typeface="Verdana" panose="020B0604030504040204" pitchFamily="34" charset="0"/>
                <a:ea typeface="Verdana" panose="020B0604030504040204" pitchFamily="34" charset="0"/>
              </a:rPr>
              <a:t> </a:t>
            </a:r>
            <a:r>
              <a:rPr lang="it-IT" sz="1800" b="1" dirty="0" err="1">
                <a:latin typeface="Verdana" panose="020B0604030504040204" pitchFamily="34" charset="0"/>
                <a:ea typeface="Verdana" panose="020B0604030504040204" pitchFamily="34" charset="0"/>
              </a:rPr>
              <a:t>Verantwortung</a:t>
            </a:r>
            <a:r>
              <a:rPr lang="en-US" sz="1800" dirty="0">
                <a:latin typeface="Verdana" panose="020B0604030504040204" pitchFamily="34" charset="0"/>
                <a:ea typeface="Verdana" panose="020B0604030504040204" pitchFamily="34" charset="0"/>
              </a:rPr>
              <a:t>. Es </a:t>
            </a:r>
            <a:r>
              <a:rPr lang="en-US" sz="1800" dirty="0" err="1">
                <a:latin typeface="Verdana" panose="020B0604030504040204" pitchFamily="34" charset="0"/>
                <a:ea typeface="Verdana" panose="020B0604030504040204" pitchFamily="34" charset="0"/>
              </a:rPr>
              <a:t>zielt</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darauf</a:t>
            </a:r>
            <a:r>
              <a:rPr lang="en-US" sz="1800" dirty="0">
                <a:latin typeface="Verdana" panose="020B0604030504040204" pitchFamily="34" charset="0"/>
                <a:ea typeface="Verdana" panose="020B0604030504040204" pitchFamily="34" charset="0"/>
              </a:rPr>
              <a:t> ab, </a:t>
            </a:r>
            <a:r>
              <a:rPr lang="en-US" sz="1800" dirty="0" err="1">
                <a:latin typeface="Verdana" panose="020B0604030504040204" pitchFamily="34" charset="0"/>
                <a:ea typeface="Verdana" panose="020B0604030504040204" pitchFamily="34" charset="0"/>
              </a:rPr>
              <a:t>respektvolles</a:t>
            </a:r>
            <a:r>
              <a:rPr lang="en-US" sz="1800" dirty="0">
                <a:latin typeface="Verdana" panose="020B0604030504040204" pitchFamily="34" charset="0"/>
                <a:ea typeface="Verdana" panose="020B0604030504040204" pitchFamily="34" charset="0"/>
              </a:rPr>
              <a:t> und </a:t>
            </a:r>
            <a:r>
              <a:rPr lang="en-US" sz="1800" dirty="0" err="1">
                <a:latin typeface="Verdana" panose="020B0604030504040204" pitchFamily="34" charset="0"/>
                <a:ea typeface="Verdana" panose="020B0604030504040204" pitchFamily="34" charset="0"/>
              </a:rPr>
              <a:t>zivilisiertes</a:t>
            </a:r>
            <a:r>
              <a:rPr lang="en-US" sz="1800" dirty="0">
                <a:latin typeface="Verdana" panose="020B0604030504040204" pitchFamily="34" charset="0"/>
                <a:ea typeface="Verdana" panose="020B0604030504040204" pitchFamily="34" charset="0"/>
              </a:rPr>
              <a:t> Online-Verhalten zu fördern. </a:t>
            </a: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Es </a:t>
            </a:r>
            <a:r>
              <a:rPr lang="en-US" sz="1800" dirty="0" err="1">
                <a:latin typeface="Verdana" panose="020B0604030504040204" pitchFamily="34" charset="0"/>
                <a:ea typeface="Verdana" panose="020B0604030504040204" pitchFamily="34" charset="0"/>
              </a:rPr>
              <a:t>zielt</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darauf</a:t>
            </a:r>
            <a:r>
              <a:rPr lang="en-US" sz="1800" dirty="0">
                <a:latin typeface="Verdana" panose="020B0604030504040204" pitchFamily="34" charset="0"/>
                <a:ea typeface="Verdana" panose="020B0604030504040204" pitchFamily="34" charset="0"/>
              </a:rPr>
              <a:t> ab </a:t>
            </a:r>
            <a:r>
              <a:rPr lang="en-US" sz="1800" dirty="0" err="1">
                <a:latin typeface="Verdana" panose="020B0604030504040204" pitchFamily="34" charset="0"/>
                <a:ea typeface="Verdana" panose="020B0604030504040204" pitchFamily="34" charset="0"/>
              </a:rPr>
              <a:t>sicherzustellen</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dass</a:t>
            </a:r>
            <a:r>
              <a:rPr lang="en-US" sz="1800" dirty="0">
                <a:latin typeface="Verdana" panose="020B0604030504040204" pitchFamily="34" charset="0"/>
                <a:ea typeface="Verdana" panose="020B0604030504040204" pitchFamily="34" charset="0"/>
              </a:rPr>
              <a:t> das Internet ein </a:t>
            </a:r>
            <a:r>
              <a:rPr lang="en-US" sz="1800" dirty="0" err="1">
                <a:latin typeface="Verdana" panose="020B0604030504040204" pitchFamily="34" charset="0"/>
                <a:ea typeface="Verdana" panose="020B0604030504040204" pitchFamily="34" charset="0"/>
              </a:rPr>
              <a:t>freundlicher</a:t>
            </a:r>
            <a:r>
              <a:rPr lang="en-US" sz="1800" dirty="0">
                <a:latin typeface="Verdana" panose="020B0604030504040204" pitchFamily="34" charset="0"/>
                <a:ea typeface="Verdana" panose="020B0604030504040204" pitchFamily="34" charset="0"/>
              </a:rPr>
              <a:t> und </a:t>
            </a:r>
            <a:r>
              <a:rPr lang="en-US" sz="1800" dirty="0" err="1">
                <a:latin typeface="Verdana" panose="020B0604030504040204" pitchFamily="34" charset="0"/>
                <a:ea typeface="Verdana" panose="020B0604030504040204" pitchFamily="34" charset="0"/>
              </a:rPr>
              <a:t>sicherer</a:t>
            </a:r>
            <a:r>
              <a:rPr lang="en-US" sz="1800" dirty="0">
                <a:latin typeface="Verdana" panose="020B0604030504040204" pitchFamily="34" charset="0"/>
                <a:ea typeface="Verdana" panose="020B0604030504040204" pitchFamily="34" charset="0"/>
              </a:rPr>
              <a:t> Ort für alle ist. </a:t>
            </a:r>
            <a:br>
              <a:rPr lang="en-US" sz="1800" dirty="0">
                <a:latin typeface="Verdana" panose="020B0604030504040204" pitchFamily="34" charset="0"/>
                <a:ea typeface="Verdana" panose="020B0604030504040204" pitchFamily="34" charset="0"/>
              </a:rPr>
            </a:br>
            <a:r>
              <a:rPr lang="en-US" sz="1800" dirty="0" err="1">
                <a:latin typeface="Verdana" panose="020B0604030504040204" pitchFamily="34" charset="0"/>
                <a:ea typeface="Verdana" panose="020B0604030504040204" pitchFamily="34" charset="0"/>
              </a:rPr>
              <a:t>Mehr</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seht</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ihr</a:t>
            </a:r>
            <a:r>
              <a:rPr lang="en-US" sz="1800" dirty="0">
                <a:latin typeface="Verdana" panose="020B0604030504040204" pitchFamily="34" charset="0"/>
                <a:ea typeface="Verdana" panose="020B0604030504040204" pitchFamily="34" charset="0"/>
              </a:rPr>
              <a:t> auf der </a:t>
            </a:r>
            <a:r>
              <a:rPr lang="en-US" sz="1800" dirty="0" err="1">
                <a:latin typeface="Verdana" panose="020B0604030504040204" pitchFamily="34" charset="0"/>
                <a:ea typeface="Verdana" panose="020B0604030504040204" pitchFamily="34" charset="0"/>
              </a:rPr>
              <a:t>nächsten</a:t>
            </a:r>
            <a:r>
              <a:rPr lang="en-US" sz="1800" dirty="0">
                <a:latin typeface="Verdana" panose="020B0604030504040204" pitchFamily="34" charset="0"/>
                <a:ea typeface="Verdana" panose="020B0604030504040204" pitchFamily="34" charset="0"/>
              </a:rPr>
              <a:t> Folie!</a:t>
            </a:r>
            <a:r>
              <a:rPr lang="it-IT" sz="1800" dirty="0">
                <a:latin typeface="Verdana" panose="020B0604030504040204" pitchFamily="34" charset="0"/>
                <a:ea typeface="Verdana" panose="020B0604030504040204" pitchFamily="34" charset="0"/>
              </a:rPr>
              <a:t> </a:t>
            </a:r>
          </a:p>
        </p:txBody>
      </p:sp>
      <p:pic>
        <p:nvPicPr>
          <p:cNvPr id="6" name="Immagine 9">
            <a:extLst>
              <a:ext uri="{FF2B5EF4-FFF2-40B4-BE49-F238E27FC236}">
                <a16:creationId xmlns:a16="http://schemas.microsoft.com/office/drawing/2014/main" id="{4FE8275A-E154-41A6-BEDF-0172F63F9F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5661" y="223737"/>
            <a:ext cx="2649782" cy="1477454"/>
          </a:xfrm>
          <a:prstGeom prst="rect">
            <a:avLst/>
          </a:prstGeom>
        </p:spPr>
      </p:pic>
    </p:spTree>
    <p:extLst>
      <p:ext uri="{BB962C8B-B14F-4D97-AF65-F5344CB8AC3E}">
        <p14:creationId xmlns:p14="http://schemas.microsoft.com/office/powerpoint/2010/main" val="91031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2" name="Grafik 1"/>
          <p:cNvPicPr>
            <a:picLocks noChangeAspect="1"/>
          </p:cNvPicPr>
          <p:nvPr/>
        </p:nvPicPr>
        <p:blipFill>
          <a:blip r:embed="rId4"/>
          <a:stretch>
            <a:fillRect/>
          </a:stretch>
        </p:blipFill>
        <p:spPr>
          <a:xfrm>
            <a:off x="3520399" y="473383"/>
            <a:ext cx="4276765" cy="5971075"/>
          </a:xfrm>
          <a:prstGeom prst="rect">
            <a:avLst/>
          </a:prstGeom>
        </p:spPr>
      </p:pic>
    </p:spTree>
    <p:extLst>
      <p:ext uri="{BB962C8B-B14F-4D97-AF65-F5344CB8AC3E}">
        <p14:creationId xmlns:p14="http://schemas.microsoft.com/office/powerpoint/2010/main" val="258668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1824" y="1071957"/>
            <a:ext cx="3466647" cy="1569660"/>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Nie</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wieder</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einen</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leeren</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Schreibtisch</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016484" y="2321005"/>
            <a:ext cx="6238746"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a:buNone/>
            </a:pPr>
            <a:r>
              <a:rPr lang="en-US" sz="2400" dirty="0">
                <a:latin typeface="Verdana" panose="020B0604030504040204" pitchFamily="34" charset="0"/>
                <a:ea typeface="Verdana" panose="020B0604030504040204" pitchFamily="34" charset="0"/>
              </a:rPr>
              <a:t>In der </a:t>
            </a:r>
            <a:r>
              <a:rPr lang="en-US" sz="2400" dirty="0" err="1">
                <a:latin typeface="Verdana" panose="020B0604030504040204" pitchFamily="34" charset="0"/>
                <a:ea typeface="Verdana" panose="020B0604030504040204" pitchFamily="34" charset="0"/>
              </a:rPr>
              <a:t>realen</a:t>
            </a:r>
            <a:r>
              <a:rPr lang="en-US" sz="2400" dirty="0">
                <a:latin typeface="Verdana" panose="020B0604030504040204" pitchFamily="34" charset="0"/>
                <a:ea typeface="Verdana" panose="020B0604030504040204" pitchFamily="34" charset="0"/>
              </a:rPr>
              <a:t> Welt </a:t>
            </a:r>
            <a:r>
              <a:rPr lang="en-US" sz="2400" dirty="0" err="1">
                <a:latin typeface="Verdana" panose="020B0604030504040204" pitchFamily="34" charset="0"/>
                <a:ea typeface="Verdana" panose="020B0604030504040204" pitchFamily="34" charset="0"/>
              </a:rPr>
              <a:t>gibt</a:t>
            </a:r>
            <a:r>
              <a:rPr lang="en-US" sz="2400" dirty="0">
                <a:latin typeface="Verdana" panose="020B0604030504040204" pitchFamily="34" charset="0"/>
                <a:ea typeface="Verdana" panose="020B0604030504040204" pitchFamily="34" charset="0"/>
              </a:rPr>
              <a:t> es </a:t>
            </a:r>
            <a:r>
              <a:rPr lang="en-US" sz="2400" dirty="0" err="1">
                <a:latin typeface="Verdana" panose="020B0604030504040204" pitchFamily="34" charset="0"/>
                <a:ea typeface="Verdana" panose="020B0604030504040204" pitchFamily="34" charset="0"/>
              </a:rPr>
              <a:t>sehr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reale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Konsequenzen</a:t>
            </a:r>
            <a:r>
              <a:rPr lang="en-US" sz="2400" dirty="0">
                <a:latin typeface="Verdana" panose="020B0604030504040204" pitchFamily="34" charset="0"/>
                <a:ea typeface="Verdana" panose="020B0604030504040204" pitchFamily="34" charset="0"/>
              </a:rPr>
              <a:t> auf die </a:t>
            </a:r>
            <a:r>
              <a:rPr lang="en-US" sz="2400" dirty="0" err="1">
                <a:latin typeface="Verdana" panose="020B0604030504040204" pitchFamily="34" charset="0"/>
                <a:ea typeface="Verdana" panose="020B0604030504040204" pitchFamily="34" charset="0"/>
              </a:rPr>
              <a:t>reale</a:t>
            </a:r>
            <a:r>
              <a:rPr lang="en-US" sz="2400" dirty="0">
                <a:latin typeface="Verdana" panose="020B0604030504040204" pitchFamily="34" charset="0"/>
                <a:ea typeface="Verdana" panose="020B0604030504040204" pitchFamily="34" charset="0"/>
              </a:rPr>
              <a:t> Welt, und </a:t>
            </a:r>
            <a:r>
              <a:rPr lang="en-US" sz="2400" dirty="0" err="1">
                <a:latin typeface="Verdana" panose="020B0604030504040204" pitchFamily="34" charset="0"/>
                <a:ea typeface="Verdana" panose="020B0604030504040204" pitchFamily="34" charset="0"/>
              </a:rPr>
              <a:t>manchmal</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sind</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diese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dramatisch</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Lasst</a:t>
            </a:r>
            <a:r>
              <a:rPr lang="en-US" sz="2400" dirty="0">
                <a:latin typeface="Verdana" panose="020B0604030504040204" pitchFamily="34" charset="0"/>
                <a:ea typeface="Verdana" panose="020B0604030504040204" pitchFamily="34" charset="0"/>
              </a:rPr>
              <a:t> uns dieses Video </a:t>
            </a:r>
            <a:r>
              <a:rPr lang="en-US" sz="2400" dirty="0" err="1">
                <a:latin typeface="Verdana" panose="020B0604030504040204" pitchFamily="34" charset="0"/>
                <a:ea typeface="Verdana" panose="020B0604030504040204" pitchFamily="34" charset="0"/>
              </a:rPr>
              <a:t>gemeinsam</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anschauen</a:t>
            </a:r>
            <a:r>
              <a:rPr lang="en-US" sz="2400" dirty="0">
                <a:latin typeface="Verdana" panose="020B0604030504040204" pitchFamily="34" charset="0"/>
                <a:ea typeface="Verdana" panose="020B0604030504040204" pitchFamily="34" charset="0"/>
              </a:rPr>
              <a:t>: </a:t>
            </a:r>
            <a:r>
              <a:rPr lang="it-IT" sz="2400" dirty="0">
                <a:latin typeface="Verdana" panose="020B0604030504040204" pitchFamily="34" charset="0"/>
                <a:ea typeface="Verdana" panose="020B0604030504040204" pitchFamily="34" charset="0"/>
                <a:hlinkClick r:id="rId4"/>
              </a:rPr>
              <a:t>mai più un banco vuoto </a:t>
            </a:r>
            <a:r>
              <a:rPr lang="it-IT" sz="2400" dirty="0">
                <a:latin typeface="Verdana" panose="020B0604030504040204" pitchFamily="34" charset="0"/>
                <a:ea typeface="Verdana" panose="020B0604030504040204" pitchFamily="34" charset="0"/>
              </a:rPr>
              <a:t>(</a:t>
            </a:r>
            <a:r>
              <a:rPr lang="it-IT" sz="2400" dirty="0" err="1">
                <a:latin typeface="Verdana" panose="020B0604030504040204" pitchFamily="34" charset="0"/>
                <a:ea typeface="Verdana" panose="020B0604030504040204" pitchFamily="34" charset="0"/>
              </a:rPr>
              <a:t>nie</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wieder</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einen</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leeren</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Schreibtisch</a:t>
            </a:r>
            <a:r>
              <a:rPr lang="it-IT" sz="24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18215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052489" y="53904"/>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Inhaltsplatzhalter 2"/>
          <p:cNvSpPr>
            <a:spLocks noGrp="1"/>
          </p:cNvSpPr>
          <p:nvPr>
            <p:ph idx="1"/>
          </p:nvPr>
        </p:nvSpPr>
        <p:spPr>
          <a:xfrm>
            <a:off x="2775859" y="1485902"/>
            <a:ext cx="5537784" cy="4033157"/>
          </a:xfrm>
        </p:spPr>
        <p:txBody>
          <a:bodyPr>
            <a:normAutofit/>
          </a:bodyPr>
          <a:lstStyle/>
          <a:p>
            <a:pPr fontAlgn="base"/>
            <a:r>
              <a:rPr lang="en-US" sz="1900" dirty="0" err="1">
                <a:solidFill>
                  <a:schemeClr val="bg1"/>
                </a:solidFill>
                <a:latin typeface="Verdana" panose="020B0604030504040204" pitchFamily="34" charset="0"/>
                <a:ea typeface="Verdana" panose="020B0604030504040204" pitchFamily="34" charset="0"/>
              </a:rPr>
              <a:t>Welche</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Emotionen</a:t>
            </a:r>
            <a:r>
              <a:rPr lang="en-US" sz="1900" dirty="0">
                <a:solidFill>
                  <a:schemeClr val="bg1"/>
                </a:solidFill>
                <a:latin typeface="Verdana" panose="020B0604030504040204" pitchFamily="34" charset="0"/>
                <a:ea typeface="Verdana" panose="020B0604030504040204" pitchFamily="34" charset="0"/>
              </a:rPr>
              <a:t> hast du </a:t>
            </a:r>
            <a:r>
              <a:rPr lang="en-US" sz="1900" dirty="0" err="1">
                <a:solidFill>
                  <a:schemeClr val="bg1"/>
                </a:solidFill>
                <a:latin typeface="Verdana" panose="020B0604030504040204" pitchFamily="34" charset="0"/>
                <a:ea typeface="Verdana" panose="020B0604030504040204" pitchFamily="34" charset="0"/>
              </a:rPr>
              <a:t>empfunden</a:t>
            </a:r>
            <a:r>
              <a:rPr lang="en-US" sz="1900" dirty="0">
                <a:solidFill>
                  <a:schemeClr val="bg1"/>
                </a:solidFill>
                <a:latin typeface="Verdana" panose="020B0604030504040204" pitchFamily="34" charset="0"/>
                <a:ea typeface="Verdana" panose="020B0604030504040204" pitchFamily="34" charset="0"/>
              </a:rPr>
              <a:t>, </a:t>
            </a:r>
            <a:r>
              <a:rPr lang="en-US" sz="1900" dirty="0" err="1">
                <a:solidFill>
                  <a:schemeClr val="bg1"/>
                </a:solidFill>
                <a:latin typeface="Verdana" panose="020B0604030504040204" pitchFamily="34" charset="0"/>
                <a:ea typeface="Verdana" panose="020B0604030504040204" pitchFamily="34" charset="0"/>
              </a:rPr>
              <a:t>während</a:t>
            </a:r>
            <a:r>
              <a:rPr lang="en-US" sz="1900" dirty="0">
                <a:solidFill>
                  <a:schemeClr val="bg1"/>
                </a:solidFill>
                <a:latin typeface="Verdana" panose="020B0604030504040204" pitchFamily="34" charset="0"/>
                <a:ea typeface="Verdana" panose="020B0604030504040204" pitchFamily="34" charset="0"/>
              </a:rPr>
              <a:t> du das Video </a:t>
            </a:r>
            <a:r>
              <a:rPr lang="en-US" sz="1900" dirty="0" err="1">
                <a:solidFill>
                  <a:schemeClr val="bg1"/>
                </a:solidFill>
                <a:latin typeface="Verdana" panose="020B0604030504040204" pitchFamily="34" charset="0"/>
                <a:ea typeface="Verdana" panose="020B0604030504040204" pitchFamily="34" charset="0"/>
              </a:rPr>
              <a:t>angeschaut</a:t>
            </a:r>
            <a:r>
              <a:rPr lang="en-US" sz="1900" dirty="0">
                <a:solidFill>
                  <a:schemeClr val="bg1"/>
                </a:solidFill>
                <a:latin typeface="Verdana" panose="020B0604030504040204" pitchFamily="34" charset="0"/>
                <a:ea typeface="Verdana" panose="020B0604030504040204" pitchFamily="34" charset="0"/>
              </a:rPr>
              <a:t> hast?  </a:t>
            </a:r>
          </a:p>
          <a:p>
            <a:pPr fontAlgn="base"/>
            <a:r>
              <a:rPr lang="de-DE" sz="1900" dirty="0">
                <a:solidFill>
                  <a:schemeClr val="bg1"/>
                </a:solidFill>
                <a:latin typeface="Verdana" panose="020B0604030504040204" pitchFamily="34" charset="0"/>
                <a:ea typeface="Verdana" panose="020B0604030504040204" pitchFamily="34" charset="0"/>
              </a:rPr>
              <a:t>Welches Verhalten denkt Stefania, dass die anderen Jungen hätten zeigen sollen, als sie ohnmächtig wurde?</a:t>
            </a:r>
          </a:p>
          <a:p>
            <a:pPr fontAlgn="base"/>
            <a:r>
              <a:rPr lang="de-DE" sz="1900" dirty="0">
                <a:solidFill>
                  <a:schemeClr val="bg1"/>
                </a:solidFill>
                <a:latin typeface="Verdana" panose="020B0604030504040204" pitchFamily="34" charset="0"/>
                <a:ea typeface="Verdana" panose="020B0604030504040204" pitchFamily="34" charset="0"/>
              </a:rPr>
              <a:t>Wie würdest du deine Gefühle nach den Angriffen beschreiben?</a:t>
            </a:r>
          </a:p>
          <a:p>
            <a:pPr fontAlgn="base"/>
            <a:r>
              <a:rPr lang="de-DE" sz="1900" dirty="0">
                <a:solidFill>
                  <a:schemeClr val="bg1"/>
                </a:solidFill>
                <a:latin typeface="Verdana" panose="020B0604030504040204" pitchFamily="34" charset="0"/>
                <a:ea typeface="Verdana" panose="020B0604030504040204" pitchFamily="34" charset="0"/>
              </a:rPr>
              <a:t>Was lehrt uns dieses Video über die Verantwortung von Gruppen/Klassen/Gemeinschaften bei der Prävention von Cybermobbing?</a:t>
            </a:r>
          </a:p>
          <a:p>
            <a:pPr fontAlgn="base"/>
            <a:r>
              <a:rPr lang="de-DE" sz="1900" dirty="0">
                <a:solidFill>
                  <a:schemeClr val="bg1"/>
                </a:solidFill>
                <a:latin typeface="Verdana" panose="020B0604030504040204" pitchFamily="34" charset="0"/>
                <a:ea typeface="Verdana" panose="020B0604030504040204" pitchFamily="34" charset="0"/>
              </a:rPr>
              <a:t>Stimmst du der Aussage zu, dass "Worte mehr verletzen als Schläge"?</a:t>
            </a:r>
            <a:endParaRPr lang="de-DE" sz="1900" dirty="0">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0377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Wie man </a:t>
            </a:r>
            <a:r>
              <a:rPr lang="en-US" sz="3200" b="1" dirty="0" err="1">
                <a:solidFill>
                  <a:schemeClr val="bg1"/>
                </a:solidFill>
                <a:latin typeface="Verdana" panose="020B0604030504040204" pitchFamily="34" charset="0"/>
                <a:ea typeface="Verdana" panose="020B0604030504040204" pitchFamily="34" charset="0"/>
              </a:rPr>
              <a:t>sich</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Cybermobbing</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stellt</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647957"/>
            <a:ext cx="7116122" cy="5562085"/>
          </a:xfrm>
        </p:spPr>
        <p:txBody>
          <a:bodyPr>
            <a:normAutofit fontScale="92500" lnSpcReduction="10000"/>
          </a:bodyPr>
          <a:lstStyle/>
          <a:p>
            <a:pPr marL="0" indent="0">
              <a:buNone/>
            </a:pPr>
            <a:r>
              <a:rPr lang="it-IT" sz="2400" b="1" u="sng" dirty="0" err="1">
                <a:latin typeface="Verdana" panose="020B0604030504040204" pitchFamily="34" charset="0"/>
                <a:ea typeface="Verdana" panose="020B0604030504040204" pitchFamily="34" charset="0"/>
              </a:rPr>
              <a:t>Prävention</a:t>
            </a:r>
            <a:r>
              <a:rPr lang="it-IT" sz="2400" b="1" u="sng" dirty="0">
                <a:latin typeface="Verdana" panose="020B0604030504040204" pitchFamily="34" charset="0"/>
                <a:ea typeface="Verdana" panose="020B0604030504040204" pitchFamily="34" charset="0"/>
              </a:rPr>
              <a:t>: </a:t>
            </a:r>
          </a:p>
          <a:p>
            <a:pPr marL="0" indent="0">
              <a:spcBef>
                <a:spcPts val="1200"/>
              </a:spcBef>
              <a:spcAft>
                <a:spcPts val="1200"/>
              </a:spcAft>
              <a:buNone/>
            </a:pPr>
            <a:r>
              <a:rPr lang="en-US" sz="2400" b="1" dirty="0" err="1">
                <a:latin typeface="Verdana" panose="020B0604030504040204" pitchFamily="34" charset="0"/>
                <a:ea typeface="Verdana" panose="020B0604030504040204" pitchFamily="34" charset="0"/>
              </a:rPr>
              <a:t>Bewusster</a:t>
            </a:r>
            <a:r>
              <a:rPr lang="en-US" sz="2400" b="1" dirty="0">
                <a:latin typeface="Verdana" panose="020B0604030504040204" pitchFamily="34" charset="0"/>
                <a:ea typeface="Verdana" panose="020B0604030504040204" pitchFamily="34" charset="0"/>
              </a:rPr>
              <a:t> und </a:t>
            </a:r>
            <a:r>
              <a:rPr lang="en-US" sz="2400" b="1" dirty="0" err="1">
                <a:latin typeface="Verdana" panose="020B0604030504040204" pitchFamily="34" charset="0"/>
                <a:ea typeface="Verdana" panose="020B0604030504040204" pitchFamily="34" charset="0"/>
              </a:rPr>
              <a:t>verantwortsvoller</a:t>
            </a:r>
            <a:r>
              <a:rPr lang="en-US" sz="2400" b="1" dirty="0">
                <a:latin typeface="Verdana" panose="020B0604030504040204" pitchFamily="34" charset="0"/>
                <a:ea typeface="Verdana" panose="020B0604030504040204" pitchFamily="34" charset="0"/>
              </a:rPr>
              <a:t> Umgang </a:t>
            </a:r>
            <a:r>
              <a:rPr lang="en-US" sz="2400" dirty="0">
                <a:latin typeface="Verdana" panose="020B0604030504040204" pitchFamily="34" charset="0"/>
                <a:ea typeface="Verdana" panose="020B0604030504040204" pitchFamily="34" charset="0"/>
              </a:rPr>
              <a:t>mit dem Internet ist </a:t>
            </a:r>
            <a:r>
              <a:rPr lang="en-US" sz="2400" dirty="0" err="1">
                <a:latin typeface="Verdana" panose="020B0604030504040204" pitchFamily="34" charset="0"/>
                <a:ea typeface="Verdana" panose="020B0604030504040204" pitchFamily="34" charset="0"/>
              </a:rPr>
              <a:t>essenziell</a:t>
            </a:r>
            <a:r>
              <a:rPr lang="en-US" sz="2400" dirty="0">
                <a:latin typeface="Verdana" panose="020B0604030504040204" pitchFamily="34" charset="0"/>
                <a:ea typeface="Verdana" panose="020B0604030504040204" pitchFamily="34" charset="0"/>
              </a:rPr>
              <a:t> um </a:t>
            </a:r>
            <a:r>
              <a:rPr lang="en-US" sz="2400" dirty="0" err="1">
                <a:latin typeface="Verdana" panose="020B0604030504040204" pitchFamily="34" charset="0"/>
                <a:ea typeface="Verdana" panose="020B0604030504040204" pitchFamily="34" charset="0"/>
              </a:rPr>
              <a:t>Attacken</a:t>
            </a:r>
            <a:r>
              <a:rPr lang="en-US" sz="2400" dirty="0">
                <a:latin typeface="Verdana" panose="020B0604030504040204" pitchFamily="34" charset="0"/>
                <a:ea typeface="Verdana" panose="020B0604030504040204" pitchFamily="34" charset="0"/>
              </a:rPr>
              <a:t> zu </a:t>
            </a:r>
            <a:r>
              <a:rPr lang="en-US" sz="2400" dirty="0" err="1">
                <a:latin typeface="Verdana" panose="020B0604030504040204" pitchFamily="34" charset="0"/>
                <a:ea typeface="Verdana" panose="020B0604030504040204" pitchFamily="34" charset="0"/>
              </a:rPr>
              <a:t>verhindern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Verbreite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keine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sensiblen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Daten</a:t>
            </a:r>
            <a:r>
              <a:rPr lang="en-US" sz="2400" dirty="0">
                <a:latin typeface="Verdana" panose="020B0604030504040204" pitchFamily="34" charset="0"/>
                <a:ea typeface="Verdana" panose="020B0604030504040204" pitchFamily="34" charset="0"/>
              </a:rPr>
              <a:t> und </a:t>
            </a:r>
            <a:r>
              <a:rPr lang="en-US" sz="2400" dirty="0" err="1">
                <a:latin typeface="Verdana" panose="020B0604030504040204" pitchFamily="34" charset="0"/>
                <a:ea typeface="Verdana" panose="020B0604030504040204" pitchFamily="34" charset="0"/>
              </a:rPr>
              <a:t>Informationen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gebe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keine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deine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Passwörter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weiter</a:t>
            </a:r>
            <a:r>
              <a:rPr lang="en-US" sz="2400" dirty="0">
                <a:latin typeface="Verdana" panose="020B0604030504040204" pitchFamily="34" charset="0"/>
                <a:ea typeface="Verdana" panose="020B0604030504040204" pitchFamily="34" charset="0"/>
              </a:rPr>
              <a:t> und sei </a:t>
            </a:r>
            <a:r>
              <a:rPr lang="en-US" sz="2400" dirty="0" err="1">
                <a:latin typeface="Verdana" panose="020B0604030504040204" pitchFamily="34" charset="0"/>
                <a:ea typeface="Verdana" panose="020B0604030504040204" pitchFamily="34" charset="0"/>
              </a:rPr>
              <a:t>vorsichtig</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welche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Kontaktanfragen</a:t>
            </a:r>
            <a:r>
              <a:rPr lang="en-US" sz="2400" dirty="0">
                <a:latin typeface="Verdana" panose="020B0604030504040204" pitchFamily="34" charset="0"/>
                <a:ea typeface="Verdana" panose="020B0604030504040204" pitchFamily="34" charset="0"/>
              </a:rPr>
              <a:t> du </a:t>
            </a:r>
            <a:r>
              <a:rPr lang="en-US" sz="2400" dirty="0" err="1">
                <a:latin typeface="Verdana" panose="020B0604030504040204" pitchFamily="34" charset="0"/>
                <a:ea typeface="Verdana" panose="020B0604030504040204" pitchFamily="34" charset="0"/>
              </a:rPr>
              <a:t>annimmst</a:t>
            </a:r>
            <a:r>
              <a:rPr lang="en-US" sz="2400" dirty="0">
                <a:latin typeface="Verdana" panose="020B0604030504040204" pitchFamily="34" charset="0"/>
                <a:ea typeface="Verdana" panose="020B0604030504040204" pitchFamily="34" charset="0"/>
              </a:rPr>
              <a:t>.</a:t>
            </a:r>
          </a:p>
          <a:p>
            <a:pPr marL="0" indent="0">
              <a:spcBef>
                <a:spcPts val="1200"/>
              </a:spcBef>
              <a:spcAft>
                <a:spcPts val="1200"/>
              </a:spcAft>
              <a:buNone/>
            </a:pPr>
            <a:r>
              <a:rPr lang="it-IT" sz="2400" b="1" u="sng" dirty="0" err="1">
                <a:latin typeface="Verdana" panose="020B0604030504040204" pitchFamily="34" charset="0"/>
                <a:ea typeface="Verdana" panose="020B0604030504040204" pitchFamily="34" charset="0"/>
              </a:rPr>
              <a:t>Was</a:t>
            </a:r>
            <a:r>
              <a:rPr lang="it-IT" sz="2400" b="1" u="sng" dirty="0">
                <a:latin typeface="Verdana" panose="020B0604030504040204" pitchFamily="34" charset="0"/>
                <a:ea typeface="Verdana" panose="020B0604030504040204" pitchFamily="34" charset="0"/>
              </a:rPr>
              <a:t>, </a:t>
            </a:r>
            <a:r>
              <a:rPr lang="it-IT" sz="2400" b="1" u="sng" dirty="0" err="1">
                <a:latin typeface="Verdana" panose="020B0604030504040204" pitchFamily="34" charset="0"/>
                <a:ea typeface="Verdana" panose="020B0604030504040204" pitchFamily="34" charset="0"/>
              </a:rPr>
              <a:t>wenn</a:t>
            </a:r>
            <a:r>
              <a:rPr lang="it-IT" sz="2400" b="1" u="sng" dirty="0">
                <a:latin typeface="Verdana" panose="020B0604030504040204" pitchFamily="34" charset="0"/>
                <a:ea typeface="Verdana" panose="020B0604030504040204" pitchFamily="34" charset="0"/>
              </a:rPr>
              <a:t> es </a:t>
            </a:r>
            <a:r>
              <a:rPr lang="it-IT" sz="2400" b="1" u="sng" dirty="0" err="1">
                <a:latin typeface="Verdana" panose="020B0604030504040204" pitchFamily="34" charset="0"/>
                <a:ea typeface="Verdana" panose="020B0604030504040204" pitchFamily="34" charset="0"/>
              </a:rPr>
              <a:t>passiert</a:t>
            </a:r>
            <a:r>
              <a:rPr lang="it-IT" sz="2400" b="1" u="sng" dirty="0">
                <a:latin typeface="Verdana" panose="020B0604030504040204" pitchFamily="34" charset="0"/>
                <a:ea typeface="Verdana" panose="020B0604030504040204" pitchFamily="34" charset="0"/>
              </a:rPr>
              <a:t>? </a:t>
            </a:r>
          </a:p>
          <a:p>
            <a:pPr marL="0" indent="0">
              <a:spcBef>
                <a:spcPts val="1200"/>
              </a:spcBef>
              <a:spcAft>
                <a:spcPts val="1200"/>
              </a:spcAft>
              <a:buNone/>
            </a:pPr>
            <a:r>
              <a:rPr lang="en-US" sz="2400" b="1" dirty="0" err="1">
                <a:latin typeface="Verdana" panose="020B0604030504040204" pitchFamily="34" charset="0"/>
                <a:ea typeface="Verdana" panose="020B0604030504040204" pitchFamily="34" charset="0"/>
              </a:rPr>
              <a:t>Bewahre</a:t>
            </a:r>
            <a:r>
              <a:rPr lang="en-US" sz="2400" b="1" dirty="0">
                <a:latin typeface="Verdana" panose="020B0604030504040204" pitchFamily="34" charset="0"/>
                <a:ea typeface="Verdana" panose="020B0604030504040204" pitchFamily="34" charset="0"/>
              </a:rPr>
              <a:t> </a:t>
            </a:r>
            <a:r>
              <a:rPr lang="en-US" sz="2400" b="1" dirty="0" err="1">
                <a:latin typeface="Verdana" panose="020B0604030504040204" pitchFamily="34" charset="0"/>
                <a:ea typeface="Verdana" panose="020B0604030504040204" pitchFamily="34" charset="0"/>
              </a:rPr>
              <a:t>Beweise</a:t>
            </a:r>
            <a:r>
              <a:rPr lang="en-US" sz="2400" b="1" dirty="0">
                <a:latin typeface="Verdana" panose="020B0604030504040204" pitchFamily="34" charset="0"/>
                <a:ea typeface="Verdana" panose="020B0604030504040204" pitchFamily="34" charset="0"/>
              </a:rPr>
              <a:t> des </a:t>
            </a:r>
            <a:r>
              <a:rPr lang="en-US" sz="2400" b="1" dirty="0" err="1">
                <a:latin typeface="Verdana" panose="020B0604030504040204" pitchFamily="34" charset="0"/>
                <a:ea typeface="Verdana" panose="020B0604030504040204" pitchFamily="34" charset="0"/>
              </a:rPr>
              <a:t>Vorfalls</a:t>
            </a:r>
            <a:r>
              <a:rPr lang="en-US" sz="2400" b="1" dirty="0">
                <a:latin typeface="Verdana" panose="020B0604030504040204" pitchFamily="34" charset="0"/>
                <a:ea typeface="Verdana" panose="020B0604030504040204" pitchFamily="34" charset="0"/>
              </a:rPr>
              <a:t> auf: </a:t>
            </a:r>
            <a:r>
              <a:rPr lang="en-US" sz="2400" dirty="0" err="1">
                <a:latin typeface="Verdana" panose="020B0604030504040204" pitchFamily="34" charset="0"/>
                <a:ea typeface="Verdana" panose="020B0604030504040204" pitchFamily="34" charset="0"/>
              </a:rPr>
              <a:t>erstelle</a:t>
            </a:r>
            <a:r>
              <a:rPr lang="en-US" sz="2400" dirty="0">
                <a:latin typeface="Verdana" panose="020B0604030504040204" pitchFamily="34" charset="0"/>
                <a:ea typeface="Verdana" panose="020B0604030504040204" pitchFamily="34" charset="0"/>
              </a:rPr>
              <a:t> Screenshots und </a:t>
            </a:r>
            <a:r>
              <a:rPr lang="en-US" sz="2400" dirty="0" err="1">
                <a:latin typeface="Verdana" panose="020B0604030504040204" pitchFamily="34" charset="0"/>
                <a:ea typeface="Verdana" panose="020B0604030504040204" pitchFamily="34" charset="0"/>
              </a:rPr>
              <a:t>speichere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Bilder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Lösche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oder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lasse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Inhalte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löschen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melde</a:t>
            </a:r>
            <a:r>
              <a:rPr lang="en-US" sz="2400" dirty="0">
                <a:latin typeface="Verdana" panose="020B0604030504040204" pitchFamily="34" charset="0"/>
                <a:ea typeface="Verdana" panose="020B0604030504040204" pitchFamily="34" charset="0"/>
              </a:rPr>
              <a:t> es beim </a:t>
            </a:r>
            <a:r>
              <a:rPr lang="en-US" sz="2400" dirty="0" err="1">
                <a:latin typeface="Verdana" panose="020B0604030504040204" pitchFamily="34" charset="0"/>
                <a:ea typeface="Verdana" panose="020B0604030504040204" pitchFamily="34" charset="0"/>
              </a:rPr>
              <a:t>zuständigen</a:t>
            </a:r>
            <a:r>
              <a:rPr lang="en-US" sz="2400" dirty="0">
                <a:latin typeface="Verdana" panose="020B0604030504040204" pitchFamily="34" charset="0"/>
                <a:ea typeface="Verdana" panose="020B0604030504040204" pitchFamily="34" charset="0"/>
              </a:rPr>
              <a:t> Management des </a:t>
            </a:r>
            <a:r>
              <a:rPr lang="en-US" sz="2400" dirty="0" err="1">
                <a:latin typeface="Verdana" panose="020B0604030504040204" pitchFamily="34" charset="0"/>
                <a:ea typeface="Verdana" panose="020B0604030504040204" pitchFamily="34" charset="0"/>
              </a:rPr>
              <a:t>sozialen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Netzwerks</a:t>
            </a:r>
            <a:r>
              <a:rPr lang="en-US" sz="2400" dirty="0">
                <a:latin typeface="Verdana" panose="020B0604030504040204" pitchFamily="34" charset="0"/>
                <a:ea typeface="Verdana" panose="020B0604030504040204" pitchFamily="34" charset="0"/>
              </a:rPr>
              <a:t>. </a:t>
            </a:r>
            <a:r>
              <a:rPr lang="en-US" sz="2400" b="1" dirty="0" err="1">
                <a:latin typeface="Verdana" panose="020B0604030504040204" pitchFamily="34" charset="0"/>
                <a:ea typeface="Verdana" panose="020B0604030504040204" pitchFamily="34" charset="0"/>
              </a:rPr>
              <a:t>Spreche</a:t>
            </a:r>
            <a:r>
              <a:rPr lang="en-US" sz="2400" b="1"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mit </a:t>
            </a:r>
            <a:r>
              <a:rPr lang="en-US" sz="2400" dirty="0" err="1">
                <a:latin typeface="Verdana" panose="020B0604030504040204" pitchFamily="34" charset="0"/>
                <a:ea typeface="Verdana" panose="020B0604030504040204" pitchFamily="34" charset="0"/>
              </a:rPr>
              <a:t>einem</a:t>
            </a:r>
            <a:r>
              <a:rPr lang="en-US" sz="2400" dirty="0">
                <a:latin typeface="Verdana" panose="020B0604030504040204" pitchFamily="34" charset="0"/>
                <a:ea typeface="Verdana" panose="020B0604030504040204" pitchFamily="34" charset="0"/>
              </a:rPr>
              <a:t> Trainer, </a:t>
            </a:r>
            <a:r>
              <a:rPr lang="en-US" sz="2400" dirty="0" err="1">
                <a:latin typeface="Verdana" panose="020B0604030504040204" pitchFamily="34" charset="0"/>
                <a:ea typeface="Verdana" panose="020B0604030504040204" pitchFamily="34" charset="0"/>
              </a:rPr>
              <a:t>einer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Lehrkraft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einem</a:t>
            </a:r>
            <a:r>
              <a:rPr lang="en-US" sz="2400" dirty="0">
                <a:latin typeface="Verdana" panose="020B0604030504040204" pitchFamily="34" charset="0"/>
                <a:ea typeface="Verdana" panose="020B0604030504040204" pitchFamily="34" charset="0"/>
              </a:rPr>
              <a:t>*r </a:t>
            </a:r>
            <a:r>
              <a:rPr lang="en-US" sz="2400" dirty="0" err="1">
                <a:latin typeface="Verdana" panose="020B0604030504040204" pitchFamily="34" charset="0"/>
                <a:ea typeface="Verdana" panose="020B0604030504040204" pitchFamily="34" charset="0"/>
              </a:rPr>
              <a:t>Betreuer</a:t>
            </a:r>
            <a:r>
              <a:rPr lang="en-US" sz="2400" dirty="0">
                <a:latin typeface="Verdana" panose="020B0604030504040204" pitchFamily="34" charset="0"/>
                <a:ea typeface="Verdana" panose="020B0604030504040204" pitchFamily="34" charset="0"/>
              </a:rPr>
              <a:t>*in </a:t>
            </a:r>
            <a:r>
              <a:rPr lang="en-US" sz="2400" dirty="0" err="1">
                <a:latin typeface="Verdana" panose="020B0604030504040204" pitchFamily="34" charset="0"/>
                <a:ea typeface="Verdana" panose="020B0604030504040204" pitchFamily="34" charset="0"/>
              </a:rPr>
              <a:t>oder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einer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vertrauten</a:t>
            </a:r>
            <a:r>
              <a:rPr lang="en-US" sz="2400" dirty="0">
                <a:latin typeface="Verdana" panose="020B0604030504040204" pitchFamily="34" charset="0"/>
                <a:ea typeface="Verdana" panose="020B0604030504040204" pitchFamily="34" charset="0"/>
              </a:rPr>
              <a:t> Person, die </a:t>
            </a:r>
            <a:r>
              <a:rPr lang="en-US" sz="2400" dirty="0" err="1">
                <a:latin typeface="Verdana" panose="020B0604030504040204" pitchFamily="34" charset="0"/>
                <a:ea typeface="Verdana" panose="020B0604030504040204" pitchFamily="34" charset="0"/>
              </a:rPr>
              <a:t>dir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helfen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kann</a:t>
            </a:r>
            <a:r>
              <a:rPr lang="en-US" sz="2400" dirty="0">
                <a:latin typeface="Verdana" panose="020B0604030504040204" pitchFamily="34" charset="0"/>
                <a:ea typeface="Verdana" panose="020B0604030504040204" pitchFamily="34" charset="0"/>
              </a:rPr>
              <a:t>. In </a:t>
            </a:r>
            <a:r>
              <a:rPr lang="en-US" sz="2400" dirty="0" err="1">
                <a:latin typeface="Verdana" panose="020B0604030504040204" pitchFamily="34" charset="0"/>
                <a:ea typeface="Verdana" panose="020B0604030504040204" pitchFamily="34" charset="0"/>
              </a:rPr>
              <a:t>ernsteren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Fällen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kannst</a:t>
            </a:r>
            <a:r>
              <a:rPr lang="en-US" sz="2400" dirty="0">
                <a:latin typeface="Verdana" panose="020B0604030504040204" pitchFamily="34" charset="0"/>
                <a:ea typeface="Verdana" panose="020B0604030504040204" pitchFamily="34" charset="0"/>
              </a:rPr>
              <a:t> du den </a:t>
            </a:r>
            <a:r>
              <a:rPr lang="en-US" sz="2400" dirty="0" err="1">
                <a:latin typeface="Verdana" panose="020B0604030504040204" pitchFamily="34" charset="0"/>
                <a:ea typeface="Verdana" panose="020B0604030504040204" pitchFamily="34" charset="0"/>
              </a:rPr>
              <a:t>Vorfall</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bei</a:t>
            </a:r>
            <a:r>
              <a:rPr lang="en-US" sz="2400" dirty="0">
                <a:latin typeface="Verdana" panose="020B0604030504040204" pitchFamily="34" charset="0"/>
                <a:ea typeface="Verdana" panose="020B0604030504040204" pitchFamily="34" charset="0"/>
              </a:rPr>
              <a:t> der </a:t>
            </a:r>
            <a:r>
              <a:rPr lang="en-US" sz="2400" dirty="0" err="1">
                <a:latin typeface="Verdana" panose="020B0604030504040204" pitchFamily="34" charset="0"/>
                <a:ea typeface="Verdana" panose="020B0604030504040204" pitchFamily="34" charset="0"/>
              </a:rPr>
              <a:t>Polizei</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melden</a:t>
            </a:r>
            <a:r>
              <a:rPr lang="en-US" sz="2400" dirty="0">
                <a:latin typeface="Verdana" panose="020B0604030504040204" pitchFamily="34" charset="0"/>
                <a:ea typeface="Verdana" panose="020B0604030504040204" pitchFamily="34" charset="0"/>
              </a:rPr>
              <a:t>.</a:t>
            </a:r>
            <a:endParaRPr lang="it-IT" sz="2400" b="1" u="sng"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098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715000" y="1825625"/>
            <a:ext cx="5638800" cy="4351338"/>
          </a:xfrm>
        </p:spPr>
        <p:txBody>
          <a:bodyPr>
            <a:normAutofit/>
          </a:bodyPr>
          <a:lstStyle/>
          <a:p>
            <a:pPr marL="0" indent="0">
              <a:spcBef>
                <a:spcPts val="1200"/>
              </a:spcBef>
              <a:buNone/>
            </a:pPr>
            <a:r>
              <a:rPr lang="de-DE" dirty="0">
                <a:uFill>
                  <a:solidFill>
                    <a:srgbClr val="000000"/>
                  </a:solidFill>
                </a:uFill>
                <a:latin typeface="Verdana" panose="020B0604030504040204" pitchFamily="34" charset="0"/>
                <a:ea typeface="Verdana" panose="020B0604030504040204" pitchFamily="34" charset="0"/>
                <a:cs typeface="Verdana" panose="020B0604030504040204" pitchFamily="34" charset="0"/>
              </a:rPr>
              <a:t>Jeder Name hat eine Geschichte, jede Geschichte hat einen Namen!</a:t>
            </a:r>
            <a:endParaRPr lang="en-GB" dirty="0">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p>
            <a:pPr marL="0" indent="0">
              <a:spcBef>
                <a:spcPts val="1200"/>
              </a:spcBef>
              <a:buNone/>
            </a:pPr>
            <a:endParaRPr lang="de-DE" dirty="0">
              <a:latin typeface="Times New Roman" panose="02020603050405020304" pitchFamily="18"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809D5EE5-C470-476A-BB8C-DB5B3E22325C}"/>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EFBBEE92-91B6-4957-A6F4-DE1359AB8E36}"/>
              </a:ext>
            </a:extLst>
          </p:cNvPr>
          <p:cNvSpPr>
            <a:spLocks noGrp="1"/>
          </p:cNvSpPr>
          <p:nvPr>
            <p:ph type="title"/>
          </p:nvPr>
        </p:nvSpPr>
        <p:spPr>
          <a:xfrm>
            <a:off x="1687286" y="1542529"/>
            <a:ext cx="4755204" cy="1595336"/>
          </a:xfrm>
        </p:spPr>
        <p:txBody>
          <a:bodyPr>
            <a:normAutofit/>
          </a:bodyPr>
          <a:lstStyle/>
          <a:p>
            <a:r>
              <a:rPr lang="it-IT" sz="3200" b="1" dirty="0" err="1">
                <a:solidFill>
                  <a:schemeClr val="bg1"/>
                </a:solidFill>
                <a:latin typeface="Verdana" panose="020B0604030504040204" pitchFamily="34" charset="0"/>
                <a:ea typeface="Verdana" panose="020B0604030504040204" pitchFamily="34" charset="0"/>
              </a:rPr>
              <a:t>Eisbrecher</a:t>
            </a:r>
            <a:r>
              <a:rPr lang="it-IT" sz="3200" b="1" dirty="0">
                <a:solidFill>
                  <a:schemeClr val="bg1"/>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915134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Ein </a:t>
            </a:r>
            <a:r>
              <a:rPr lang="en-US" sz="3200" b="1" dirty="0" err="1">
                <a:solidFill>
                  <a:schemeClr val="bg1"/>
                </a:solidFill>
                <a:latin typeface="Verdana" panose="020B0604030504040204" pitchFamily="34" charset="0"/>
                <a:ea typeface="Verdana" panose="020B0604030504040204" pitchFamily="34" charset="0"/>
              </a:rPr>
              <a:t>guter</a:t>
            </a:r>
            <a:r>
              <a:rPr lang="en-US" sz="3200" b="1" dirty="0">
                <a:solidFill>
                  <a:schemeClr val="bg1"/>
                </a:solidFill>
                <a:latin typeface="Verdana" panose="020B0604030504040204" pitchFamily="34" charset="0"/>
                <a:ea typeface="Verdana" panose="020B0604030504040204" pitchFamily="34" charset="0"/>
              </a:rPr>
              <a:t> Film </a:t>
            </a:r>
            <a:r>
              <a:rPr lang="en-US" sz="3200" b="1" dirty="0" err="1">
                <a:solidFill>
                  <a:schemeClr val="bg1"/>
                </a:solidFill>
                <a:latin typeface="Verdana" panose="020B0604030504040204" pitchFamily="34" charset="0"/>
                <a:ea typeface="Verdana" panose="020B0604030504040204" pitchFamily="34" charset="0"/>
              </a:rPr>
              <a:t>sagt</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mehr</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als</a:t>
            </a:r>
            <a:r>
              <a:rPr lang="en-US" sz="3200" b="1" dirty="0">
                <a:solidFill>
                  <a:schemeClr val="bg1"/>
                </a:solidFill>
                <a:latin typeface="Verdana" panose="020B0604030504040204" pitchFamily="34" charset="0"/>
                <a:ea typeface="Verdana" panose="020B0604030504040204" pitchFamily="34" charset="0"/>
              </a:rPr>
              <a:t> 1.000 </a:t>
            </a:r>
            <a:r>
              <a:rPr lang="en-US" sz="3200" b="1" dirty="0" err="1">
                <a:solidFill>
                  <a:schemeClr val="bg1"/>
                </a:solidFill>
                <a:latin typeface="Verdana" panose="020B0604030504040204" pitchFamily="34" charset="0"/>
                <a:ea typeface="Verdana" panose="020B0604030504040204" pitchFamily="34" charset="0"/>
              </a:rPr>
              <a:t>Worte</a:t>
            </a:r>
            <a:r>
              <a:rPr lang="en-US" sz="3200" b="1" dirty="0">
                <a:solidFill>
                  <a:schemeClr val="bg1"/>
                </a:solidFill>
                <a:latin typeface="Verdana" panose="020B0604030504040204" pitchFamily="34" charset="0"/>
                <a:ea typeface="Verdana" panose="020B0604030504040204" pitchFamily="34" charset="0"/>
              </a:rPr>
              <a:t> </a:t>
            </a:r>
            <a:endParaRPr lang="it-IT" sz="3200" b="1" dirty="0">
              <a:solidFill>
                <a:schemeClr val="bg1"/>
              </a:solidFill>
              <a:latin typeface="Verdana" panose="020B0604030504040204" pitchFamily="34" charset="0"/>
              <a:ea typeface="Verdana" panose="020B0604030504040204" pitchFamily="34" charset="0"/>
            </a:endParaRP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647957"/>
            <a:ext cx="7116122" cy="5562085"/>
          </a:xfrm>
        </p:spPr>
        <p:txBody>
          <a:bodyPr>
            <a:normAutofit/>
          </a:bodyPr>
          <a:lstStyle/>
          <a:p>
            <a:pPr marL="0" indent="0">
              <a:buNone/>
            </a:pPr>
            <a:r>
              <a:rPr lang="it-IT" dirty="0" err="1">
                <a:latin typeface="Verdana" panose="020B0604030504040204" pitchFamily="34" charset="0"/>
                <a:ea typeface="Verdana" panose="020B0604030504040204" pitchFamily="34" charset="0"/>
              </a:rPr>
              <a:t>Hier</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sind</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einige</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Filme</a:t>
            </a:r>
            <a:r>
              <a:rPr lang="it-IT" dirty="0">
                <a:latin typeface="Verdana" panose="020B0604030504040204" pitchFamily="34" charset="0"/>
                <a:ea typeface="Verdana" panose="020B0604030504040204" pitchFamily="34" charset="0"/>
              </a:rPr>
              <a:t>, die </a:t>
            </a:r>
            <a:r>
              <a:rPr lang="it-IT" dirty="0" err="1">
                <a:latin typeface="Verdana" panose="020B0604030504040204" pitchFamily="34" charset="0"/>
                <a:ea typeface="Verdana" panose="020B0604030504040204" pitchFamily="34" charset="0"/>
              </a:rPr>
              <a:t>du</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anschauen</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kannst</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um</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verschiedene</a:t>
            </a:r>
            <a:r>
              <a:rPr lang="it-IT" dirty="0">
                <a:latin typeface="Verdana" panose="020B0604030504040204" pitchFamily="34" charset="0"/>
                <a:ea typeface="Verdana" panose="020B0604030504040204" pitchFamily="34" charset="0"/>
              </a:rPr>
              <a:t> </a:t>
            </a:r>
            <a:r>
              <a:rPr lang="it-IT" dirty="0" err="1">
                <a:latin typeface="Verdana" panose="020B0604030504040204" pitchFamily="34" charset="0"/>
                <a:ea typeface="Verdana" panose="020B0604030504040204" pitchFamily="34" charset="0"/>
              </a:rPr>
              <a:t>Perspektiven</a:t>
            </a:r>
            <a:r>
              <a:rPr lang="it-IT" dirty="0">
                <a:latin typeface="Verdana" panose="020B0604030504040204" pitchFamily="34" charset="0"/>
                <a:ea typeface="Verdana" panose="020B0604030504040204" pitchFamily="34" charset="0"/>
              </a:rPr>
              <a:t> zu dem Thema zu </a:t>
            </a:r>
            <a:r>
              <a:rPr lang="it-IT" dirty="0" err="1">
                <a:latin typeface="Verdana" panose="020B0604030504040204" pitchFamily="34" charset="0"/>
                <a:ea typeface="Verdana" panose="020B0604030504040204" pitchFamily="34" charset="0"/>
              </a:rPr>
              <a:t>erhalten</a:t>
            </a:r>
            <a:r>
              <a:rPr lang="it-IT" dirty="0">
                <a:latin typeface="Verdana" panose="020B0604030504040204" pitchFamily="34" charset="0"/>
                <a:ea typeface="Verdana" panose="020B0604030504040204" pitchFamily="34" charset="0"/>
              </a:rPr>
              <a:t>: </a:t>
            </a:r>
          </a:p>
          <a:p>
            <a:pPr marL="0" indent="0">
              <a:buNone/>
            </a:pPr>
            <a:endParaRPr lang="it-IT" dirty="0">
              <a:latin typeface="Verdana" panose="020B0604030504040204" pitchFamily="34" charset="0"/>
              <a:ea typeface="Verdana" panose="020B0604030504040204" pitchFamily="34" charset="0"/>
            </a:endParaRPr>
          </a:p>
          <a:p>
            <a:r>
              <a:rPr lang="fr-FR" dirty="0" err="1" smtClean="0">
                <a:latin typeface="Verdana" panose="020B0604030504040204" pitchFamily="34" charset="0"/>
                <a:ea typeface="Verdana" panose="020B0604030504040204" pitchFamily="34" charset="0"/>
              </a:rPr>
              <a:t>Netzangriff</a:t>
            </a:r>
            <a:endParaRPr lang="fr-FR" dirty="0" smtClean="0">
              <a:latin typeface="Verdana" panose="020B0604030504040204" pitchFamily="34" charset="0"/>
              <a:ea typeface="Verdana" panose="020B0604030504040204" pitchFamily="34" charset="0"/>
            </a:endParaRPr>
          </a:p>
          <a:p>
            <a:r>
              <a:rPr lang="fr-FR" dirty="0" err="1" smtClean="0">
                <a:latin typeface="Verdana" panose="020B0604030504040204" pitchFamily="34" charset="0"/>
                <a:ea typeface="Verdana" panose="020B0604030504040204" pitchFamily="34" charset="0"/>
              </a:rPr>
              <a:t>Homevideo</a:t>
            </a:r>
            <a:r>
              <a:rPr lang="fr-FR" dirty="0" smtClean="0">
                <a:latin typeface="Verdana" panose="020B0604030504040204" pitchFamily="34" charset="0"/>
                <a:ea typeface="Verdana" panose="020B0604030504040204" pitchFamily="34" charset="0"/>
              </a:rPr>
              <a:t> </a:t>
            </a:r>
          </a:p>
          <a:p>
            <a:r>
              <a:rPr lang="fr-FR" dirty="0" err="1" smtClean="0">
                <a:latin typeface="Verdana" panose="020B0604030504040204" pitchFamily="34" charset="0"/>
                <a:ea typeface="Verdana" panose="020B0604030504040204" pitchFamily="34" charset="0"/>
              </a:rPr>
              <a:t>Dokumentarfilm</a:t>
            </a:r>
            <a:r>
              <a:rPr lang="fr-FR" dirty="0" smtClean="0">
                <a:latin typeface="Verdana" panose="020B0604030504040204" pitchFamily="34" charset="0"/>
                <a:ea typeface="Verdana" panose="020B0604030504040204" pitchFamily="34" charset="0"/>
              </a:rPr>
              <a:t> </a:t>
            </a:r>
            <a:r>
              <a:rPr lang="fr-FR" dirty="0" err="1" smtClean="0">
                <a:latin typeface="Verdana" panose="020B0604030504040204" pitchFamily="34" charset="0"/>
                <a:ea typeface="Verdana" panose="020B0604030504040204" pitchFamily="34" charset="0"/>
              </a:rPr>
              <a:t>Reihe</a:t>
            </a:r>
            <a:r>
              <a:rPr lang="fr-FR" dirty="0" smtClean="0">
                <a:latin typeface="Verdana" panose="020B0604030504040204" pitchFamily="34" charset="0"/>
                <a:ea typeface="Verdana" panose="020B0604030504040204" pitchFamily="34" charset="0"/>
              </a:rPr>
              <a:t>, </a:t>
            </a:r>
            <a:r>
              <a:rPr lang="fr-FR" dirty="0" err="1" smtClean="0">
                <a:latin typeface="Verdana" panose="020B0604030504040204" pitchFamily="34" charset="0"/>
                <a:ea typeface="Verdana" panose="020B0604030504040204" pitchFamily="34" charset="0"/>
              </a:rPr>
              <a:t>Medienprojekt</a:t>
            </a:r>
            <a:r>
              <a:rPr lang="fr-FR" dirty="0" smtClean="0">
                <a:latin typeface="Verdana" panose="020B0604030504040204" pitchFamily="34" charset="0"/>
                <a:ea typeface="Verdana" panose="020B0604030504040204" pitchFamily="34" charset="0"/>
              </a:rPr>
              <a:t> Wuppertal</a:t>
            </a:r>
          </a:p>
        </p:txBody>
      </p:sp>
    </p:spTree>
    <p:extLst>
      <p:ext uri="{BB962C8B-B14F-4D97-AF65-F5344CB8AC3E}">
        <p14:creationId xmlns:p14="http://schemas.microsoft.com/office/powerpoint/2010/main" val="43949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473216"/>
            <a:ext cx="4895625" cy="1473823"/>
          </a:xfrm>
        </p:spPr>
        <p:txBody>
          <a:bodyPr>
            <a:noAutofit/>
          </a:bodyPr>
          <a:lstStyle/>
          <a:p>
            <a:r>
              <a:rPr lang="en-US" sz="2800" b="1" dirty="0">
                <a:solidFill>
                  <a:schemeClr val="bg1"/>
                </a:solidFill>
                <a:latin typeface="Verdana" panose="020B0604030504040204" pitchFamily="34" charset="0"/>
                <a:ea typeface="Verdana" panose="020B0604030504040204" pitchFamily="34" charset="0"/>
              </a:rPr>
              <a:t>Was hast du von </a:t>
            </a:r>
            <a:r>
              <a:rPr lang="en-US" sz="2800" b="1" dirty="0" err="1">
                <a:solidFill>
                  <a:schemeClr val="bg1"/>
                </a:solidFill>
                <a:latin typeface="Verdana" panose="020B0604030504040204" pitchFamily="34" charset="0"/>
                <a:ea typeface="Verdana" panose="020B0604030504040204" pitchFamily="34" charset="0"/>
              </a:rPr>
              <a:t>diesem</a:t>
            </a:r>
            <a:r>
              <a:rPr lang="en-US" sz="2800" b="1" dirty="0">
                <a:solidFill>
                  <a:schemeClr val="bg1"/>
                </a:solidFill>
                <a:latin typeface="Verdana" panose="020B0604030504040204" pitchFamily="34" charset="0"/>
                <a:ea typeface="Verdana" panose="020B0604030504040204" pitchFamily="34" charset="0"/>
              </a:rPr>
              <a:t> Training </a:t>
            </a:r>
            <a:r>
              <a:rPr lang="en-US" sz="2800" b="1" dirty="0" err="1">
                <a:solidFill>
                  <a:schemeClr val="bg1"/>
                </a:solidFill>
                <a:latin typeface="Verdana" panose="020B0604030504040204" pitchFamily="34" charset="0"/>
                <a:ea typeface="Verdana" panose="020B0604030504040204" pitchFamily="34" charset="0"/>
              </a:rPr>
              <a:t>mitgenommen</a:t>
            </a:r>
            <a:r>
              <a:rPr lang="en-US" sz="2800" b="1" dirty="0">
                <a:solidFill>
                  <a:schemeClr val="bg1"/>
                </a:solidFill>
                <a:latin typeface="Verdana" panose="020B0604030504040204" pitchFamily="34" charset="0"/>
                <a:ea typeface="Verdana" panose="020B0604030504040204" pitchFamily="34" charset="0"/>
              </a:rPr>
              <a:t>?</a:t>
            </a:r>
            <a:endParaRPr lang="it-IT" sz="28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r>
              <a:rPr lang="en-US" sz="2200" dirty="0">
                <a:solidFill>
                  <a:schemeClr val="bg1"/>
                </a:solidFill>
                <a:latin typeface="Verdana" panose="020B0604030504040204" pitchFamily="34" charset="0"/>
                <a:ea typeface="Verdana" panose="020B0604030504040204" pitchFamily="34" charset="0"/>
              </a:rPr>
              <a:t>Hast du das </a:t>
            </a:r>
            <a:r>
              <a:rPr lang="en-US" sz="2200" dirty="0" err="1">
                <a:solidFill>
                  <a:schemeClr val="bg1"/>
                </a:solidFill>
                <a:latin typeface="Verdana" panose="020B0604030504040204" pitchFamily="34" charset="0"/>
                <a:ea typeface="Verdana" panose="020B0604030504040204" pitchFamily="34" charset="0"/>
              </a:rPr>
              <a:t>Gefühl</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dass</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dir</a:t>
            </a:r>
            <a:r>
              <a:rPr lang="en-US" sz="2200" dirty="0">
                <a:solidFill>
                  <a:schemeClr val="bg1"/>
                </a:solidFill>
                <a:latin typeface="Verdana" panose="020B0604030504040204" pitchFamily="34" charset="0"/>
                <a:ea typeface="Verdana" panose="020B0604030504040204" pitchFamily="34" charset="0"/>
              </a:rPr>
              <a:t> die </a:t>
            </a:r>
            <a:r>
              <a:rPr lang="en-US" sz="2200" dirty="0" err="1">
                <a:solidFill>
                  <a:schemeClr val="bg1"/>
                </a:solidFill>
                <a:latin typeface="Verdana" panose="020B0604030504040204" pitchFamily="34" charset="0"/>
                <a:ea typeface="Verdana" panose="020B0604030504040204" pitchFamily="34" charset="0"/>
              </a:rPr>
              <a:t>Notwendigkeit</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eines</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angemessenen</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Umgangs</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im</a:t>
            </a:r>
            <a:r>
              <a:rPr lang="en-US" sz="2200" dirty="0">
                <a:solidFill>
                  <a:schemeClr val="bg1"/>
                </a:solidFill>
                <a:latin typeface="Verdana" panose="020B0604030504040204" pitchFamily="34" charset="0"/>
                <a:ea typeface="Verdana" panose="020B0604030504040204" pitchFamily="34" charset="0"/>
              </a:rPr>
              <a:t> Internet </a:t>
            </a:r>
            <a:r>
              <a:rPr lang="en-US" sz="2200" dirty="0" err="1">
                <a:solidFill>
                  <a:schemeClr val="bg1"/>
                </a:solidFill>
                <a:latin typeface="Verdana" panose="020B0604030504040204" pitchFamily="34" charset="0"/>
                <a:ea typeface="Verdana" panose="020B0604030504040204" pitchFamily="34" charset="0"/>
              </a:rPr>
              <a:t>jetzt</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bewusster</a:t>
            </a:r>
            <a:r>
              <a:rPr lang="en-US" sz="2200" dirty="0">
                <a:solidFill>
                  <a:schemeClr val="bg1"/>
                </a:solidFill>
                <a:latin typeface="Verdana" panose="020B0604030504040204" pitchFamily="34" charset="0"/>
                <a:ea typeface="Verdana" panose="020B0604030504040204" pitchFamily="34" charset="0"/>
              </a:rPr>
              <a:t> ist? </a:t>
            </a:r>
          </a:p>
          <a:p>
            <a:r>
              <a:rPr lang="en-US" sz="2200" dirty="0" err="1">
                <a:solidFill>
                  <a:schemeClr val="bg1"/>
                </a:solidFill>
                <a:latin typeface="Verdana" panose="020B0604030504040204" pitchFamily="34" charset="0"/>
                <a:ea typeface="Verdana" panose="020B0604030504040204" pitchFamily="34" charset="0"/>
              </a:rPr>
              <a:t>Wärst</a:t>
            </a:r>
            <a:r>
              <a:rPr lang="en-US" sz="2200" dirty="0">
                <a:solidFill>
                  <a:schemeClr val="bg1"/>
                </a:solidFill>
                <a:latin typeface="Verdana" panose="020B0604030504040204" pitchFamily="34" charset="0"/>
                <a:ea typeface="Verdana" panose="020B0604030504040204" pitchFamily="34" charset="0"/>
              </a:rPr>
              <a:t> du in der Lage, </a:t>
            </a:r>
            <a:r>
              <a:rPr lang="en-US" sz="2200" dirty="0" err="1">
                <a:solidFill>
                  <a:schemeClr val="bg1"/>
                </a:solidFill>
                <a:latin typeface="Verdana" panose="020B0604030504040204" pitchFamily="34" charset="0"/>
                <a:ea typeface="Verdana" panose="020B0604030504040204" pitchFamily="34" charset="0"/>
              </a:rPr>
              <a:t>Cybermobbing</a:t>
            </a:r>
            <a:r>
              <a:rPr lang="en-US" sz="2200" dirty="0">
                <a:solidFill>
                  <a:schemeClr val="bg1"/>
                </a:solidFill>
                <a:latin typeface="Verdana" panose="020B0604030504040204" pitchFamily="34" charset="0"/>
                <a:ea typeface="Verdana" panose="020B0604030504040204" pitchFamily="34" charset="0"/>
              </a:rPr>
              <a:t> zu </a:t>
            </a:r>
            <a:r>
              <a:rPr lang="en-US" sz="2200" dirty="0" err="1">
                <a:solidFill>
                  <a:schemeClr val="bg1"/>
                </a:solidFill>
                <a:latin typeface="Verdana" panose="020B0604030504040204" pitchFamily="34" charset="0"/>
                <a:ea typeface="Verdana" panose="020B0604030504040204" pitchFamily="34" charset="0"/>
              </a:rPr>
              <a:t>erkennen</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Wenn</a:t>
            </a:r>
            <a:r>
              <a:rPr lang="en-US" sz="2200" dirty="0">
                <a:solidFill>
                  <a:schemeClr val="bg1"/>
                </a:solidFill>
                <a:latin typeface="Verdana" panose="020B0604030504040204" pitchFamily="34" charset="0"/>
                <a:ea typeface="Verdana" panose="020B0604030504040204" pitchFamily="34" charset="0"/>
              </a:rPr>
              <a:t> ja, </a:t>
            </a:r>
            <a:r>
              <a:rPr lang="en-US" sz="2200" dirty="0" err="1">
                <a:solidFill>
                  <a:schemeClr val="bg1"/>
                </a:solidFill>
                <a:latin typeface="Verdana" panose="020B0604030504040204" pitchFamily="34" charset="0"/>
                <a:ea typeface="Verdana" panose="020B0604030504040204" pitchFamily="34" charset="0"/>
              </a:rPr>
              <a:t>wie</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würdest</a:t>
            </a:r>
            <a:r>
              <a:rPr lang="en-US" sz="2200" dirty="0">
                <a:solidFill>
                  <a:schemeClr val="bg1"/>
                </a:solidFill>
                <a:latin typeface="Verdana" panose="020B0604030504040204" pitchFamily="34" charset="0"/>
                <a:ea typeface="Verdana" panose="020B0604030504040204" pitchFamily="34" charset="0"/>
              </a:rPr>
              <a:t> du </a:t>
            </a:r>
            <a:r>
              <a:rPr lang="en-US" sz="2200" dirty="0" err="1">
                <a:solidFill>
                  <a:schemeClr val="bg1"/>
                </a:solidFill>
                <a:latin typeface="Verdana" panose="020B0604030504040204" pitchFamily="34" charset="0"/>
                <a:ea typeface="Verdana" panose="020B0604030504040204" pitchFamily="34" charset="0"/>
              </a:rPr>
              <a:t>reagieren</a:t>
            </a:r>
            <a:r>
              <a:rPr lang="en-US" sz="2200" dirty="0">
                <a:solidFill>
                  <a:schemeClr val="bg1"/>
                </a:solidFill>
                <a:latin typeface="Verdana" panose="020B0604030504040204" pitchFamily="34" charset="0"/>
                <a:ea typeface="Verdana" panose="020B0604030504040204" pitchFamily="34" charset="0"/>
              </a:rPr>
              <a:t>? </a:t>
            </a:r>
          </a:p>
          <a:p>
            <a:r>
              <a:rPr lang="en-US" sz="2200" dirty="0" err="1">
                <a:solidFill>
                  <a:schemeClr val="bg1"/>
                </a:solidFill>
                <a:latin typeface="Verdana" panose="020B0604030504040204" pitchFamily="34" charset="0"/>
                <a:ea typeface="Verdana" panose="020B0604030504040204" pitchFamily="34" charset="0"/>
              </a:rPr>
              <a:t>Wer</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kann</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zum</a:t>
            </a:r>
            <a:r>
              <a:rPr lang="en-US" sz="2200" dirty="0">
                <a:solidFill>
                  <a:schemeClr val="bg1"/>
                </a:solidFill>
                <a:latin typeface="Verdana" panose="020B0604030504040204" pitchFamily="34" charset="0"/>
                <a:ea typeface="Verdana" panose="020B0604030504040204" pitchFamily="34" charset="0"/>
              </a:rPr>
              <a:t>*</a:t>
            </a:r>
            <a:r>
              <a:rPr lang="en-US" sz="2200" dirty="0" err="1">
                <a:solidFill>
                  <a:schemeClr val="bg1"/>
                </a:solidFill>
                <a:latin typeface="Verdana" panose="020B0604030504040204" pitchFamily="34" charset="0"/>
                <a:ea typeface="Verdana" panose="020B0604030504040204" pitchFamily="34" charset="0"/>
              </a:rPr>
              <a:t>zur</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Cybermobber</a:t>
            </a:r>
            <a:r>
              <a:rPr lang="en-US" sz="2200" dirty="0">
                <a:solidFill>
                  <a:schemeClr val="bg1"/>
                </a:solidFill>
                <a:latin typeface="Verdana" panose="020B0604030504040204" pitchFamily="34" charset="0"/>
                <a:ea typeface="Verdana" panose="020B0604030504040204" pitchFamily="34" charset="0"/>
              </a:rPr>
              <a:t>*in werden? Und </a:t>
            </a:r>
            <a:r>
              <a:rPr lang="en-US" sz="2200" dirty="0" err="1">
                <a:solidFill>
                  <a:schemeClr val="bg1"/>
                </a:solidFill>
                <a:latin typeface="Verdana" panose="020B0604030504040204" pitchFamily="34" charset="0"/>
                <a:ea typeface="Verdana" panose="020B0604030504040204" pitchFamily="34" charset="0"/>
              </a:rPr>
              <a:t>wer</a:t>
            </a:r>
            <a:r>
              <a:rPr lang="en-US" sz="2200" dirty="0">
                <a:solidFill>
                  <a:schemeClr val="bg1"/>
                </a:solidFill>
                <a:latin typeface="Verdana" panose="020B0604030504040204" pitchFamily="34" charset="0"/>
                <a:ea typeface="Verdana" panose="020B0604030504040204" pitchFamily="34" charset="0"/>
              </a:rPr>
              <a:t> ist </a:t>
            </a:r>
            <a:r>
              <a:rPr lang="en-US" sz="2200" dirty="0" err="1">
                <a:solidFill>
                  <a:schemeClr val="bg1"/>
                </a:solidFill>
                <a:latin typeface="Verdana" panose="020B0604030504040204" pitchFamily="34" charset="0"/>
                <a:ea typeface="Verdana" panose="020B0604030504040204" pitchFamily="34" charset="0"/>
              </a:rPr>
              <a:t>Opfer</a:t>
            </a:r>
            <a:r>
              <a:rPr lang="en-US" sz="2200" dirty="0">
                <a:solidFill>
                  <a:schemeClr val="bg1"/>
                </a:solidFill>
                <a:latin typeface="Verdana" panose="020B0604030504040204" pitchFamily="34" charset="0"/>
                <a:ea typeface="Verdana" panose="020B0604030504040204" pitchFamily="34" charset="0"/>
              </a:rPr>
              <a:t>?</a:t>
            </a:r>
          </a:p>
          <a:p>
            <a:r>
              <a:rPr lang="en-US" sz="2200" dirty="0" err="1">
                <a:solidFill>
                  <a:schemeClr val="bg1"/>
                </a:solidFill>
                <a:latin typeface="Verdana" panose="020B0604030504040204" pitchFamily="34" charset="0"/>
                <a:ea typeface="Verdana" panose="020B0604030504040204" pitchFamily="34" charset="0"/>
              </a:rPr>
              <a:t>Denkst</a:t>
            </a:r>
            <a:r>
              <a:rPr lang="en-US" sz="2200" dirty="0">
                <a:solidFill>
                  <a:schemeClr val="bg1"/>
                </a:solidFill>
                <a:latin typeface="Verdana" panose="020B0604030504040204" pitchFamily="34" charset="0"/>
                <a:ea typeface="Verdana" panose="020B0604030504040204" pitchFamily="34" charset="0"/>
              </a:rPr>
              <a:t> du, </a:t>
            </a:r>
            <a:r>
              <a:rPr lang="en-US" sz="2200" dirty="0" err="1">
                <a:solidFill>
                  <a:schemeClr val="bg1"/>
                </a:solidFill>
                <a:latin typeface="Verdana" panose="020B0604030504040204" pitchFamily="34" charset="0"/>
                <a:ea typeface="Verdana" panose="020B0604030504040204" pitchFamily="34" charset="0"/>
              </a:rPr>
              <a:t>dass</a:t>
            </a:r>
            <a:r>
              <a:rPr lang="en-US" sz="2200" dirty="0">
                <a:solidFill>
                  <a:schemeClr val="bg1"/>
                </a:solidFill>
                <a:latin typeface="Verdana" panose="020B0604030504040204" pitchFamily="34" charset="0"/>
                <a:ea typeface="Verdana" panose="020B0604030504040204" pitchFamily="34" charset="0"/>
              </a:rPr>
              <a:t> Cyber-Mobbing </a:t>
            </a:r>
            <a:r>
              <a:rPr lang="en-US" sz="2200" dirty="0" err="1">
                <a:solidFill>
                  <a:schemeClr val="bg1"/>
                </a:solidFill>
                <a:latin typeface="Verdana" panose="020B0604030504040204" pitchFamily="34" charset="0"/>
                <a:ea typeface="Verdana" panose="020B0604030504040204" pitchFamily="34" charset="0"/>
              </a:rPr>
              <a:t>gestoppt</a:t>
            </a:r>
            <a:r>
              <a:rPr lang="en-US" sz="2200" dirty="0">
                <a:solidFill>
                  <a:schemeClr val="bg1"/>
                </a:solidFill>
                <a:latin typeface="Verdana" panose="020B0604030504040204" pitchFamily="34" charset="0"/>
                <a:ea typeface="Verdana" panose="020B0604030504040204" pitchFamily="34" charset="0"/>
              </a:rPr>
              <a:t> werden </a:t>
            </a:r>
            <a:r>
              <a:rPr lang="en-US" sz="2200" dirty="0" err="1">
                <a:solidFill>
                  <a:schemeClr val="bg1"/>
                </a:solidFill>
                <a:latin typeface="Verdana" panose="020B0604030504040204" pitchFamily="34" charset="0"/>
                <a:ea typeface="Verdana" panose="020B0604030504040204" pitchFamily="34" charset="0"/>
              </a:rPr>
              <a:t>kann</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Welche</a:t>
            </a:r>
            <a:r>
              <a:rPr lang="en-US" sz="2200" dirty="0">
                <a:solidFill>
                  <a:schemeClr val="bg1"/>
                </a:solidFill>
                <a:latin typeface="Verdana" panose="020B0604030504040204" pitchFamily="34" charset="0"/>
                <a:ea typeface="Verdana" panose="020B0604030504040204" pitchFamily="34" charset="0"/>
              </a:rPr>
              <a:t> Tools </a:t>
            </a:r>
            <a:r>
              <a:rPr lang="en-US" sz="2200" dirty="0" err="1">
                <a:solidFill>
                  <a:schemeClr val="bg1"/>
                </a:solidFill>
                <a:latin typeface="Verdana" panose="020B0604030504040204" pitchFamily="34" charset="0"/>
                <a:ea typeface="Verdana" panose="020B0604030504040204" pitchFamily="34" charset="0"/>
              </a:rPr>
              <a:t>könnten</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dabei</a:t>
            </a:r>
            <a:r>
              <a:rPr lang="en-US" sz="2200" dirty="0">
                <a:solidFill>
                  <a:schemeClr val="bg1"/>
                </a:solidFill>
                <a:latin typeface="Verdana" panose="020B0604030504040204" pitchFamily="34" charset="0"/>
                <a:ea typeface="Verdana" panose="020B0604030504040204" pitchFamily="34" charset="0"/>
              </a:rPr>
              <a:t> </a:t>
            </a:r>
            <a:r>
              <a:rPr lang="en-US" sz="2200" dirty="0" err="1">
                <a:solidFill>
                  <a:schemeClr val="bg1"/>
                </a:solidFill>
                <a:latin typeface="Verdana" panose="020B0604030504040204" pitchFamily="34" charset="0"/>
                <a:ea typeface="Verdana" panose="020B0604030504040204" pitchFamily="34" charset="0"/>
              </a:rPr>
              <a:t>helfen</a:t>
            </a:r>
            <a:r>
              <a:rPr lang="en-US" sz="2200" dirty="0">
                <a:solidFill>
                  <a:schemeClr val="bg1"/>
                </a:solidFill>
                <a:latin typeface="Verdana" panose="020B0604030504040204" pitchFamily="34" charset="0"/>
                <a:ea typeface="Verdana" panose="020B0604030504040204" pitchFamily="34" charset="0"/>
              </a:rPr>
              <a:t>? </a:t>
            </a:r>
            <a:endParaRPr lang="it-IT" sz="2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23543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2243730" y="-447585"/>
            <a:ext cx="6702464" cy="7695610"/>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itolo 1">
            <a:extLst>
              <a:ext uri="{FF2B5EF4-FFF2-40B4-BE49-F238E27FC236}">
                <a16:creationId xmlns:a16="http://schemas.microsoft.com/office/drawing/2014/main" id="{18E672F1-0AD0-48B8-93FB-AFF8A42AB0AD}"/>
              </a:ext>
            </a:extLst>
          </p:cNvPr>
          <p:cNvSpPr>
            <a:spLocks noGrp="1"/>
          </p:cNvSpPr>
          <p:nvPr>
            <p:ph type="title"/>
          </p:nvPr>
        </p:nvSpPr>
        <p:spPr>
          <a:xfrm>
            <a:off x="3648187" y="473216"/>
            <a:ext cx="4895625" cy="1473823"/>
          </a:xfrm>
        </p:spPr>
        <p:txBody>
          <a:bodyPr>
            <a:noAutofit/>
          </a:bodyPr>
          <a:lstStyle/>
          <a:p>
            <a:r>
              <a:rPr lang="en-US" sz="2800" b="1" dirty="0" smtClean="0">
                <a:solidFill>
                  <a:schemeClr val="bg1"/>
                </a:solidFill>
                <a:latin typeface="Verdana" panose="020B0604030504040204" pitchFamily="34" charset="0"/>
                <a:ea typeface="Verdana" panose="020B0604030504040204" pitchFamily="34" charset="0"/>
              </a:rPr>
              <a:t>No Blame Approach (Ansatz </a:t>
            </a:r>
            <a:r>
              <a:rPr lang="en-US" sz="2800" b="1" dirty="0" err="1" smtClean="0">
                <a:solidFill>
                  <a:schemeClr val="bg1"/>
                </a:solidFill>
                <a:latin typeface="Verdana" panose="020B0604030504040204" pitchFamily="34" charset="0"/>
                <a:ea typeface="Verdana" panose="020B0604030504040204" pitchFamily="34" charset="0"/>
              </a:rPr>
              <a:t>ohne</a:t>
            </a:r>
            <a:r>
              <a:rPr lang="en-US" sz="2800" b="1" dirty="0" smtClean="0">
                <a:solidFill>
                  <a:schemeClr val="bg1"/>
                </a:solidFill>
                <a:latin typeface="Verdana" panose="020B0604030504040204" pitchFamily="34" charset="0"/>
                <a:ea typeface="Verdana" panose="020B0604030504040204" pitchFamily="34" charset="0"/>
              </a:rPr>
              <a:t> </a:t>
            </a:r>
            <a:r>
              <a:rPr lang="en-US" sz="2800" b="1" dirty="0" err="1" smtClean="0">
                <a:solidFill>
                  <a:schemeClr val="bg1"/>
                </a:solidFill>
                <a:latin typeface="Verdana" panose="020B0604030504040204" pitchFamily="34" charset="0"/>
                <a:ea typeface="Verdana" panose="020B0604030504040204" pitchFamily="34" charset="0"/>
              </a:rPr>
              <a:t>Beschuldigung</a:t>
            </a:r>
            <a:r>
              <a:rPr lang="en-US" sz="2800" b="1" dirty="0" smtClean="0">
                <a:solidFill>
                  <a:schemeClr val="bg1"/>
                </a:solidFill>
                <a:latin typeface="Verdana" panose="020B0604030504040204" pitchFamily="34" charset="0"/>
                <a:ea typeface="Verdana" panose="020B0604030504040204" pitchFamily="34" charset="0"/>
              </a:rPr>
              <a:t>)</a:t>
            </a:r>
            <a:endParaRPr lang="it-IT" sz="2800" b="1" dirty="0">
              <a:solidFill>
                <a:schemeClr val="bg1"/>
              </a:solidFill>
              <a:latin typeface="Verdana" panose="020B0604030504040204" pitchFamily="34" charset="0"/>
              <a:ea typeface="Verdana" panose="020B0604030504040204" pitchFamily="34" charset="0"/>
            </a:endParaRPr>
          </a:p>
        </p:txBody>
      </p:sp>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pPr marL="0" indent="0">
              <a:buNone/>
            </a:pPr>
            <a:r>
              <a:rPr lang="it-IT" sz="2200" dirty="0" smtClean="0">
                <a:solidFill>
                  <a:schemeClr val="bg1"/>
                </a:solidFill>
                <a:latin typeface="Verdana" panose="020B0604030504040204" pitchFamily="34" charset="0"/>
                <a:ea typeface="Verdana" panose="020B0604030504040204" pitchFamily="34" charset="0"/>
              </a:rPr>
              <a:t>3 </a:t>
            </a:r>
            <a:r>
              <a:rPr lang="it-IT" sz="2200" dirty="0" err="1" smtClean="0">
                <a:solidFill>
                  <a:schemeClr val="bg1"/>
                </a:solidFill>
                <a:latin typeface="Verdana" panose="020B0604030504040204" pitchFamily="34" charset="0"/>
                <a:ea typeface="Verdana" panose="020B0604030504040204" pitchFamily="34" charset="0"/>
              </a:rPr>
              <a:t>Schritte</a:t>
            </a:r>
            <a:endParaRPr lang="it-IT" sz="2200" dirty="0" smtClean="0">
              <a:solidFill>
                <a:schemeClr val="bg1"/>
              </a:solidFill>
              <a:latin typeface="Verdana" panose="020B0604030504040204" pitchFamily="34" charset="0"/>
              <a:ea typeface="Verdana" panose="020B0604030504040204" pitchFamily="34" charset="0"/>
            </a:endParaRPr>
          </a:p>
          <a:p>
            <a:pPr marL="0" indent="0">
              <a:buNone/>
            </a:pPr>
            <a:r>
              <a:rPr lang="it-IT"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a:t>
            </a: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Gespräch </a:t>
            </a:r>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mit dem Mobbing-Betroffenen</a:t>
            </a:r>
          </a:p>
          <a:p>
            <a:pPr marL="0" indent="0">
              <a:buNone/>
            </a:pP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 Gespräch </a:t>
            </a:r>
            <a:r>
              <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rPr>
              <a:t>mit der Unterstützungsgruppe</a:t>
            </a:r>
          </a:p>
          <a:p>
            <a:pPr marL="0" indent="0">
              <a:buNone/>
            </a:pPr>
            <a:r>
              <a:rPr lang="de-DE"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Nachgespräche</a:t>
            </a:r>
            <a:endParaRPr lang="de-DE"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smtClean="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950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4"/>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2467629" y="1947039"/>
            <a:ext cx="6975138" cy="3406331"/>
          </a:xfrm>
        </p:spPr>
        <p:txBody>
          <a:bodyPr>
            <a:noAutofit/>
          </a:bodyPr>
          <a:lstStyle/>
          <a:p>
            <a:pPr marL="0" indent="0">
              <a:buNone/>
            </a:pPr>
            <a:endParaRPr lang="it-IT" sz="2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smtClean="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pic>
        <p:nvPicPr>
          <p:cNvPr id="3" name="z3fgBbXkCZM"/>
          <p:cNvPicPr>
            <a:picLocks noRot="1" noChangeAspect="1"/>
          </p:cNvPicPr>
          <p:nvPr>
            <a:videoFile r:link="rId1"/>
          </p:nvPr>
        </p:nvPicPr>
        <p:blipFill>
          <a:blip r:embed="rId5"/>
          <a:stretch>
            <a:fillRect/>
          </a:stretch>
        </p:blipFill>
        <p:spPr>
          <a:xfrm>
            <a:off x="5406592" y="1849435"/>
            <a:ext cx="4572000" cy="2571750"/>
          </a:xfrm>
          <a:prstGeom prst="rect">
            <a:avLst/>
          </a:prstGeom>
        </p:spPr>
      </p:pic>
      <p:sp>
        <p:nvSpPr>
          <p:cNvPr id="5" name="Textfeld 4"/>
          <p:cNvSpPr txBox="1"/>
          <p:nvPr/>
        </p:nvSpPr>
        <p:spPr>
          <a:xfrm>
            <a:off x="5406592" y="4702611"/>
            <a:ext cx="4572000" cy="461665"/>
          </a:xfrm>
          <a:prstGeom prst="rect">
            <a:avLst/>
          </a:prstGeom>
          <a:noFill/>
        </p:spPr>
        <p:txBody>
          <a:bodyPr wrap="square" rtlCol="0">
            <a:spAutoFit/>
          </a:bodyPr>
          <a:lstStyle/>
          <a:p>
            <a:r>
              <a:rPr lang="de-DE" sz="2400" dirty="0" smtClean="0">
                <a:latin typeface="Verdana" panose="020B0604030504040204" pitchFamily="34" charset="0"/>
                <a:ea typeface="Verdana" panose="020B0604030504040204" pitchFamily="34" charset="0"/>
                <a:cs typeface="Verdana" panose="020B0604030504040204" pitchFamily="34" charset="0"/>
              </a:rPr>
              <a:t>Video: Mobbing an Schulen</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
        <p:nvSpPr>
          <p:cNvPr id="10" name="Goccia 5">
            <a:extLst>
              <a:ext uri="{FF2B5EF4-FFF2-40B4-BE49-F238E27FC236}">
                <a16:creationId xmlns:a16="http://schemas.microsoft.com/office/drawing/2014/main" id="{59789DCB-D190-417D-99CB-B3FA4A875F40}"/>
              </a:ext>
            </a:extLst>
          </p:cNvPr>
          <p:cNvSpPr/>
          <p:nvPr/>
        </p:nvSpPr>
        <p:spPr>
          <a:xfrm rot="5400000">
            <a:off x="93632" y="102505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845820" y="1947039"/>
            <a:ext cx="2320290" cy="1200329"/>
          </a:xfrm>
          <a:prstGeom prst="rect">
            <a:avLst/>
          </a:prstGeom>
          <a:noFill/>
        </p:spPr>
        <p:txBody>
          <a:bodyPr wrap="square" rtlCol="0">
            <a:spAutoFit/>
          </a:bodyPr>
          <a:lstStyle/>
          <a:p>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Video </a:t>
            </a:r>
          </a:p>
          <a:p>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de-DE"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No</a:t>
            </a: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de-DE" sz="24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Blame</a:t>
            </a: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Approach“</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7009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3322FE95-6C05-4D29-96D3-A76E94BB24CF}"/>
              </a:ext>
            </a:extLst>
          </p:cNvPr>
          <p:cNvSpPr>
            <a:spLocks noGrp="1"/>
          </p:cNvSpPr>
          <p:nvPr>
            <p:ph idx="1"/>
          </p:nvPr>
        </p:nvSpPr>
        <p:spPr>
          <a:xfrm>
            <a:off x="3999249" y="1512699"/>
            <a:ext cx="6975138" cy="3406331"/>
          </a:xfrm>
        </p:spPr>
        <p:txBody>
          <a:bodyPr>
            <a:noAutofit/>
          </a:bodyPr>
          <a:lstStyle/>
          <a:p>
            <a:pPr marL="0" indent="0">
              <a:buNone/>
            </a:pPr>
            <a:endParaRPr lang="it-IT" sz="2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it-IT" sz="2200" dirty="0" smtClean="0">
              <a:solidFill>
                <a:schemeClr val="bg1"/>
              </a:solidFill>
              <a:latin typeface="Verdana" panose="020B0604030504040204" pitchFamily="34" charset="0"/>
              <a:ea typeface="Verdana" panose="020B0604030504040204" pitchFamily="34" charset="0"/>
            </a:endParaRPr>
          </a:p>
          <a:p>
            <a:endParaRPr lang="it-IT" sz="2200" dirty="0">
              <a:solidFill>
                <a:schemeClr val="bg1"/>
              </a:solidFill>
              <a:latin typeface="Verdana" panose="020B0604030504040204" pitchFamily="34" charset="0"/>
              <a:ea typeface="Verdana" panose="020B0604030504040204" pitchFamily="34" charset="0"/>
            </a:endParaRPr>
          </a:p>
        </p:txBody>
      </p:sp>
      <p:sp>
        <p:nvSpPr>
          <p:cNvPr id="10" name="Goccia 5">
            <a:extLst>
              <a:ext uri="{FF2B5EF4-FFF2-40B4-BE49-F238E27FC236}">
                <a16:creationId xmlns:a16="http://schemas.microsoft.com/office/drawing/2014/main" id="{59789DCB-D190-417D-99CB-B3FA4A875F40}"/>
              </a:ext>
            </a:extLst>
          </p:cNvPr>
          <p:cNvSpPr/>
          <p:nvPr/>
        </p:nvSpPr>
        <p:spPr>
          <a:xfrm rot="5400000">
            <a:off x="769253" y="990764"/>
            <a:ext cx="3583183" cy="3316153"/>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feld 5"/>
          <p:cNvSpPr txBox="1"/>
          <p:nvPr/>
        </p:nvSpPr>
        <p:spPr>
          <a:xfrm>
            <a:off x="1400699" y="1817843"/>
            <a:ext cx="2320290" cy="830997"/>
          </a:xfrm>
          <a:prstGeom prst="rect">
            <a:avLst/>
          </a:prstGeom>
          <a:noFill/>
        </p:spPr>
        <p:txBody>
          <a:bodyPr wrap="square" rtlCol="0">
            <a:spAutoFit/>
          </a:bodyPr>
          <a:lstStyle/>
          <a:p>
            <a:pPr algn="ctr"/>
            <a:r>
              <a:rPr lang="de-DE"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Rollenspiel</a:t>
            </a:r>
            <a:endParaRPr lang="en-GB"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2312" y="1661160"/>
            <a:ext cx="5172075" cy="3448050"/>
          </a:xfrm>
          <a:prstGeom prst="rect">
            <a:avLst/>
          </a:prstGeom>
        </p:spPr>
      </p:pic>
    </p:spTree>
    <p:extLst>
      <p:ext uri="{BB962C8B-B14F-4D97-AF65-F5344CB8AC3E}">
        <p14:creationId xmlns:p14="http://schemas.microsoft.com/office/powerpoint/2010/main" val="281063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rPr>
              <a:t>An die Multiplikator*innen von #</a:t>
            </a:r>
            <a:r>
              <a:rPr lang="de-DE" sz="2800" b="1" smtClean="0">
                <a:solidFill>
                  <a:srgbClr val="009999"/>
                </a:solidFill>
                <a:latin typeface="Verdana" panose="020B0604030504040204" pitchFamily="34" charset="0"/>
                <a:ea typeface="Verdana" panose="020B0604030504040204" pitchFamily="34" charset="0"/>
                <a:cs typeface="Verdana" panose="020B0604030504040204" pitchFamily="34" charset="0"/>
              </a:rPr>
              <a:t>ACToncyberbullying</a:t>
            </a:r>
            <a:endParaRPr lang="de-DE" sz="28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3" name="Rechteck 2"/>
          <p:cNvSpPr/>
          <p:nvPr/>
        </p:nvSpPr>
        <p:spPr>
          <a:xfrm>
            <a:off x="838200" y="1804416"/>
            <a:ext cx="8305800"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r>
            <a:b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Danke,</a:t>
            </a:r>
            <a: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dass ihr dieses wichtige Thema mit Eurer Gruppe behandelt habt. </a:t>
            </a:r>
            <a:br>
              <a:rPr kumimoji="0" lang="de-DE" sz="28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Besucht </a:t>
            </a:r>
            <a:r>
              <a:rPr lang="de-DE" sz="2800" noProof="0" dirty="0">
                <a:solidFill>
                  <a:prstClr val="black"/>
                </a:solidFill>
                <a:latin typeface="Verdana" panose="020B0604030504040204" pitchFamily="34" charset="0"/>
                <a:ea typeface="Verdana" panose="020B0604030504040204" pitchFamily="34" charset="0"/>
                <a:cs typeface="Verdana" panose="020B0604030504040204" pitchFamily="34" charset="0"/>
              </a:rPr>
              <a:t>unsere Projektwebsite um mehr über das Projekt zu erfahren und/oder mit uns in Kontakt zu treten. </a:t>
            </a:r>
          </a:p>
          <a:p>
            <a:pPr marL="0" marR="0" lvl="0" indent="0" algn="l" defTabSz="914400" rtl="0" eaLnBrk="1" fontAlgn="auto" latinLnBrk="0" hangingPunct="1">
              <a:lnSpc>
                <a:spcPct val="100000"/>
              </a:lnSpc>
              <a:spcBef>
                <a:spcPts val="0"/>
              </a:spcBef>
              <a:spcAft>
                <a:spcPts val="0"/>
              </a:spcAft>
              <a:buClrTx/>
              <a:buSzTx/>
              <a:tabLst/>
              <a:defRPr/>
            </a:pPr>
            <a:r>
              <a:rPr kumimoji="0" lang="de-DE" sz="28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4"/>
              </a:rPr>
              <a:t/>
            </a:r>
            <a:br>
              <a:rPr kumimoji="0" lang="de-DE" sz="2800" b="0" i="0" u="none" strike="noStrike" kern="1200" cap="none" spc="0" normalizeH="0" baseline="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4"/>
              </a:rPr>
            </a:br>
            <a:r>
              <a:rPr kumimoji="0" lang="de-DE"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hlinkClick r:id="rId4"/>
              </a:rPr>
              <a:t>www.respact-project.eu</a:t>
            </a:r>
            <a:endParaRPr kumimoji="0" lang="en-GB" sz="2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250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078185" y="1825625"/>
            <a:ext cx="6613071" cy="4351338"/>
          </a:xfrm>
        </p:spPr>
        <p:txBody>
          <a:bodyPr>
            <a:normAutofit/>
          </a:bodyPr>
          <a:lstStyle/>
          <a:p>
            <a:pPr marL="0" indent="0">
              <a:spcBef>
                <a:spcPts val="1200"/>
              </a:spcBef>
              <a:buNone/>
            </a:pPr>
            <a:r>
              <a:rPr lang="de-DE" sz="2400" dirty="0">
                <a:effectLst/>
                <a:latin typeface="Verdana" panose="020B0604030504040204" pitchFamily="34" charset="0"/>
                <a:ea typeface="Verdana" panose="020B0604030504040204" pitchFamily="34" charset="0"/>
                <a:cs typeface="Times New Roman" panose="02020603050405020304" pitchFamily="18" charset="0"/>
              </a:rPr>
              <a:t>Lasst uns reihum unsere Ideen zu dem Thema teilen, dabei können auch Dinge wie Filme, Bücher, Diskussion, Inhalte aus sozialen Medien genannt werden. </a:t>
            </a:r>
            <a:endParaRPr lang="de-DE" sz="24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8" name="Goccia 3">
            <a:extLst>
              <a:ext uri="{FF2B5EF4-FFF2-40B4-BE49-F238E27FC236}">
                <a16:creationId xmlns:a16="http://schemas.microsoft.com/office/drawing/2014/main" id="{DAE3ECB3-60A4-4159-BE2B-BAEC21E762CD}"/>
              </a:ext>
            </a:extLst>
          </p:cNvPr>
          <p:cNvSpPr/>
          <p:nvPr/>
        </p:nvSpPr>
        <p:spPr>
          <a:xfrm rot="5400000">
            <a:off x="1209982" y="754890"/>
            <a:ext cx="3730904" cy="3658039"/>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olo 1">
            <a:extLst>
              <a:ext uri="{FF2B5EF4-FFF2-40B4-BE49-F238E27FC236}">
                <a16:creationId xmlns:a16="http://schemas.microsoft.com/office/drawing/2014/main" id="{97A17481-5BAF-45B6-8EB3-5647E711DEEE}"/>
              </a:ext>
            </a:extLst>
          </p:cNvPr>
          <p:cNvSpPr>
            <a:spLocks noGrp="1"/>
          </p:cNvSpPr>
          <p:nvPr>
            <p:ph type="title"/>
          </p:nvPr>
        </p:nvSpPr>
        <p:spPr>
          <a:xfrm>
            <a:off x="1458685" y="1558857"/>
            <a:ext cx="4755204" cy="1595336"/>
          </a:xfrm>
        </p:spPr>
        <p:txBody>
          <a:bodyPr>
            <a:normAutofit/>
          </a:bodyPr>
          <a:lstStyle/>
          <a:p>
            <a:r>
              <a:rPr lang="it-IT" sz="3200" b="1" dirty="0" err="1">
                <a:solidFill>
                  <a:schemeClr val="bg1"/>
                </a:solidFill>
                <a:latin typeface="Verdana" panose="020B0604030504040204" pitchFamily="34" charset="0"/>
                <a:ea typeface="Verdana" panose="020B0604030504040204" pitchFamily="34" charset="0"/>
              </a:rPr>
              <a:t>Was</a:t>
            </a:r>
            <a:r>
              <a:rPr lang="it-IT" sz="3200" b="1" dirty="0">
                <a:solidFill>
                  <a:schemeClr val="bg1"/>
                </a:solidFill>
                <a:latin typeface="Verdana" panose="020B0604030504040204" pitchFamily="34" charset="0"/>
                <a:ea typeface="Verdana" panose="020B0604030504040204" pitchFamily="34" charset="0"/>
              </a:rPr>
              <a:t> ist</a:t>
            </a:r>
            <a:br>
              <a:rPr lang="it-IT" sz="3200" b="1" dirty="0">
                <a:solidFill>
                  <a:schemeClr val="bg1"/>
                </a:solidFill>
                <a:latin typeface="Verdana" panose="020B0604030504040204" pitchFamily="34" charset="0"/>
                <a:ea typeface="Verdana" panose="020B0604030504040204" pitchFamily="34" charset="0"/>
              </a:rPr>
            </a:br>
            <a:r>
              <a:rPr lang="it-IT" sz="3200" b="1" dirty="0">
                <a:solidFill>
                  <a:schemeClr val="bg1"/>
                </a:solidFill>
                <a:latin typeface="Verdana" panose="020B0604030504040204" pitchFamily="34" charset="0"/>
                <a:ea typeface="Verdana" panose="020B0604030504040204" pitchFamily="34" charset="0"/>
              </a:rPr>
              <a:t>Cyber-</a:t>
            </a:r>
            <a:br>
              <a:rPr lang="it-IT" sz="3200" b="1" dirty="0">
                <a:solidFill>
                  <a:schemeClr val="bg1"/>
                </a:solidFill>
                <a:latin typeface="Verdana" panose="020B0604030504040204" pitchFamily="34" charset="0"/>
                <a:ea typeface="Verdana" panose="020B0604030504040204" pitchFamily="34" charset="0"/>
              </a:rPr>
            </a:br>
            <a:r>
              <a:rPr lang="it-IT" sz="3200" b="1" dirty="0">
                <a:solidFill>
                  <a:schemeClr val="bg1"/>
                </a:solidFill>
                <a:latin typeface="Verdana" panose="020B0604030504040204" pitchFamily="34" charset="0"/>
                <a:ea typeface="Verdana" panose="020B0604030504040204" pitchFamily="34" charset="0"/>
              </a:rPr>
              <a:t>mobbing?</a:t>
            </a:r>
          </a:p>
        </p:txBody>
      </p:sp>
    </p:spTree>
    <p:extLst>
      <p:ext uri="{BB962C8B-B14F-4D97-AF65-F5344CB8AC3E}">
        <p14:creationId xmlns:p14="http://schemas.microsoft.com/office/powerpoint/2010/main" val="721845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9" name="Immagine 3">
            <a:extLst>
              <a:ext uri="{FF2B5EF4-FFF2-40B4-BE49-F238E27FC236}">
                <a16:creationId xmlns:a16="http://schemas.microsoft.com/office/drawing/2014/main" id="{2D299618-6A56-4515-A6D3-AB70A87BDE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009" y="-94781"/>
            <a:ext cx="12529833" cy="7048031"/>
          </a:xfrm>
          <a:prstGeom prst="rect">
            <a:avLst/>
          </a:prstGeom>
          <a:ln>
            <a:noFill/>
          </a:ln>
          <a:effectLst>
            <a:softEdge rad="112500"/>
          </a:effectLst>
        </p:spPr>
      </p:pic>
      <p:sp>
        <p:nvSpPr>
          <p:cNvPr id="12" name="Goccia 5">
            <a:extLst>
              <a:ext uri="{FF2B5EF4-FFF2-40B4-BE49-F238E27FC236}">
                <a16:creationId xmlns:a16="http://schemas.microsoft.com/office/drawing/2014/main" id="{AA37FFD6-AC7A-4383-963F-CBD27F88CEA4}"/>
              </a:ext>
            </a:extLst>
          </p:cNvPr>
          <p:cNvSpPr/>
          <p:nvPr/>
        </p:nvSpPr>
        <p:spPr>
          <a:xfrm rot="10800000">
            <a:off x="8002696" y="2339743"/>
            <a:ext cx="3852291" cy="3777055"/>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a:extLst>
              <a:ext uri="{FF2B5EF4-FFF2-40B4-BE49-F238E27FC236}">
                <a16:creationId xmlns:a16="http://schemas.microsoft.com/office/drawing/2014/main" id="{82A2DC8C-1EBE-477E-8D78-C044E8BA291E}"/>
              </a:ext>
            </a:extLst>
          </p:cNvPr>
          <p:cNvSpPr>
            <a:spLocks noGrp="1"/>
          </p:cNvSpPr>
          <p:nvPr>
            <p:ph type="title"/>
          </p:nvPr>
        </p:nvSpPr>
        <p:spPr>
          <a:xfrm>
            <a:off x="8307552" y="2720132"/>
            <a:ext cx="2947678" cy="4179348"/>
          </a:xfrm>
        </p:spPr>
        <p:txBody>
          <a:bodyPr>
            <a:normAutofit/>
          </a:bodyPr>
          <a:lstStyle/>
          <a:p>
            <a:r>
              <a:rPr lang="it-IT" sz="2000" dirty="0">
                <a:solidFill>
                  <a:schemeClr val="bg1"/>
                </a:solidFill>
                <a:latin typeface="Verdana" panose="020B0604030504040204" pitchFamily="34" charset="0"/>
                <a:ea typeface="Verdana" panose="020B0604030504040204" pitchFamily="34" charset="0"/>
                <a:hlinkClick r:id="rId5"/>
              </a:rPr>
              <a:t>https://www.youtube.com/watch?v=56ZM9nD--_c</a:t>
            </a: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r>
              <a:rPr lang="it-IT" sz="2000" dirty="0">
                <a:latin typeface="Verdana" panose="020B0604030504040204" pitchFamily="34" charset="0"/>
                <a:ea typeface="Verdana" panose="020B0604030504040204" pitchFamily="34" charset="0"/>
              </a:rPr>
              <a:t/>
            </a:r>
            <a:br>
              <a:rPr lang="it-IT" sz="2000" dirty="0">
                <a:latin typeface="Verdana" panose="020B0604030504040204" pitchFamily="34" charset="0"/>
                <a:ea typeface="Verdana" panose="020B0604030504040204" pitchFamily="34" charset="0"/>
              </a:rPr>
            </a:br>
            <a:endParaRPr lang="it-IT" sz="2000" dirty="0">
              <a:latin typeface="Verdana" panose="020B0604030504040204" pitchFamily="34" charset="0"/>
              <a:ea typeface="Verdana" panose="020B0604030504040204" pitchFamily="34" charset="0"/>
            </a:endParaRPr>
          </a:p>
        </p:txBody>
      </p:sp>
      <p:sp>
        <p:nvSpPr>
          <p:cNvPr id="14" name="Goccia 3">
            <a:extLst>
              <a:ext uri="{FF2B5EF4-FFF2-40B4-BE49-F238E27FC236}">
                <a16:creationId xmlns:a16="http://schemas.microsoft.com/office/drawing/2014/main" id="{582A875E-0547-4227-A729-F28AE6E919F6}"/>
              </a:ext>
            </a:extLst>
          </p:cNvPr>
          <p:cNvSpPr/>
          <p:nvPr/>
        </p:nvSpPr>
        <p:spPr>
          <a:xfrm rot="5400000">
            <a:off x="808695" y="758847"/>
            <a:ext cx="4136147" cy="4055367"/>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2">
            <a:extLst>
              <a:ext uri="{FF2B5EF4-FFF2-40B4-BE49-F238E27FC236}">
                <a16:creationId xmlns:a16="http://schemas.microsoft.com/office/drawing/2014/main" id="{CC0DDF3B-044B-4B50-8996-98F5E11B35BC}"/>
              </a:ext>
            </a:extLst>
          </p:cNvPr>
          <p:cNvSpPr txBox="1"/>
          <p:nvPr/>
        </p:nvSpPr>
        <p:spPr>
          <a:xfrm>
            <a:off x="1268345" y="1468629"/>
            <a:ext cx="3647152" cy="3046988"/>
          </a:xfrm>
          <a:prstGeom prst="rect">
            <a:avLst/>
          </a:prstGeom>
          <a:noFill/>
        </p:spPr>
        <p:txBody>
          <a:bodyPr wrap="square" rtlCol="0">
            <a:spAutoFit/>
          </a:bodyPr>
          <a:lstStyle/>
          <a:p>
            <a:r>
              <a:rPr lang="en-US" sz="3200" b="1" dirty="0" err="1">
                <a:solidFill>
                  <a:schemeClr val="bg1"/>
                </a:solidFill>
                <a:latin typeface="Verdana" panose="020B0604030504040204" pitchFamily="34" charset="0"/>
                <a:ea typeface="Verdana" panose="020B0604030504040204" pitchFamily="34" charset="0"/>
              </a:rPr>
              <a:t>Sich</a:t>
            </a:r>
            <a:r>
              <a:rPr lang="en-US" sz="3200" b="1" dirty="0">
                <a:solidFill>
                  <a:schemeClr val="bg1"/>
                </a:solidFill>
                <a:latin typeface="Verdana" panose="020B0604030504040204" pitchFamily="34" charset="0"/>
                <a:ea typeface="Verdana" panose="020B0604030504040204" pitchFamily="34" charset="0"/>
              </a:rPr>
              <a:t> in dem </a:t>
            </a:r>
            <a:r>
              <a:rPr lang="en-US" sz="3200" b="1" dirty="0" err="1">
                <a:solidFill>
                  <a:schemeClr val="bg1"/>
                </a:solidFill>
                <a:latin typeface="Verdana" panose="020B0604030504040204" pitchFamily="34" charset="0"/>
                <a:ea typeface="Verdana" panose="020B0604030504040204" pitchFamily="34" charset="0"/>
              </a:rPr>
              <a:t>Universum</a:t>
            </a:r>
            <a:r>
              <a:rPr lang="en-US" sz="3200" b="1" dirty="0">
                <a:solidFill>
                  <a:schemeClr val="bg1"/>
                </a:solidFill>
                <a:latin typeface="Verdana" panose="020B0604030504040204" pitchFamily="34" charset="0"/>
                <a:ea typeface="Verdana" panose="020B0604030504040204" pitchFamily="34" charset="0"/>
              </a:rPr>
              <a:t>  </a:t>
            </a:r>
          </a:p>
          <a:p>
            <a:r>
              <a:rPr lang="en-US" sz="3200" b="1" dirty="0" err="1">
                <a:solidFill>
                  <a:schemeClr val="bg1"/>
                </a:solidFill>
                <a:latin typeface="Verdana" panose="020B0604030504040204" pitchFamily="34" charset="0"/>
                <a:ea typeface="Verdana" panose="020B0604030504040204" pitchFamily="34" charset="0"/>
              </a:rPr>
              <a:t>zurechtfinden:Cybermobbing</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erklärt</a:t>
            </a:r>
            <a:endParaRPr lang="en-US" sz="3200" b="1" dirty="0">
              <a:solidFill>
                <a:schemeClr val="bg1"/>
              </a:solidFill>
              <a:latin typeface="Verdana" panose="020B0604030504040204" pitchFamily="34" charset="0"/>
              <a:ea typeface="Verdana" panose="020B0604030504040204" pitchFamily="34" charset="0"/>
            </a:endParaRPr>
          </a:p>
          <a:p>
            <a:endParaRPr lang="it-IT" sz="3200" b="1" dirty="0">
              <a:solidFill>
                <a:schemeClr val="bg1"/>
              </a:solidFill>
              <a:latin typeface="Verdana" panose="020B0604030504040204" pitchFamily="34" charset="0"/>
              <a:ea typeface="Verdana" panose="020B0604030504040204" pitchFamily="34" charset="0"/>
            </a:endParaRPr>
          </a:p>
        </p:txBody>
      </p:sp>
      <p:pic>
        <p:nvPicPr>
          <p:cNvPr id="16" name="Grafik 15">
            <a:extLst>
              <a:ext uri="{FF2B5EF4-FFF2-40B4-BE49-F238E27FC236}">
                <a16:creationId xmlns:a16="http://schemas.microsoft.com/office/drawing/2014/main" id="{C431C8F0-8900-4225-A597-24111557D260}"/>
              </a:ext>
            </a:extLst>
          </p:cNvPr>
          <p:cNvPicPr>
            <a:picLocks noChangeAspect="1"/>
          </p:cNvPicPr>
          <p:nvPr/>
        </p:nvPicPr>
        <p:blipFill>
          <a:blip r:embed="rId3"/>
          <a:stretch>
            <a:fillRect/>
          </a:stretch>
        </p:blipFill>
        <p:spPr>
          <a:xfrm>
            <a:off x="10785784" y="6116798"/>
            <a:ext cx="1243692" cy="695004"/>
          </a:xfrm>
          <a:prstGeom prst="rect">
            <a:avLst/>
          </a:prstGeom>
        </p:spPr>
      </p:pic>
    </p:spTree>
    <p:extLst>
      <p:ext uri="{BB962C8B-B14F-4D97-AF65-F5344CB8AC3E}">
        <p14:creationId xmlns:p14="http://schemas.microsoft.com/office/powerpoint/2010/main" val="113752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7" name="Goccia 3">
            <a:extLst>
              <a:ext uri="{FF2B5EF4-FFF2-40B4-BE49-F238E27FC236}">
                <a16:creationId xmlns:a16="http://schemas.microsoft.com/office/drawing/2014/main" id="{6E6B7431-7F50-43ED-80C3-18723DF4A81F}"/>
              </a:ext>
            </a:extLst>
          </p:cNvPr>
          <p:cNvSpPr/>
          <p:nvPr/>
        </p:nvSpPr>
        <p:spPr>
          <a:xfrm rot="5400000">
            <a:off x="93059" y="53903"/>
            <a:ext cx="6702464" cy="6692631"/>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4">
            <a:extLst>
              <a:ext uri="{FF2B5EF4-FFF2-40B4-BE49-F238E27FC236}">
                <a16:creationId xmlns:a16="http://schemas.microsoft.com/office/drawing/2014/main" id="{1DF20F26-05A8-434E-9C15-C254343DB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0606" y="2062214"/>
            <a:ext cx="5401393" cy="3112850"/>
          </a:xfrm>
          <a:prstGeom prst="rect">
            <a:avLst/>
          </a:prstGeom>
          <a:ln>
            <a:noFill/>
          </a:ln>
          <a:effectLst>
            <a:softEdge rad="112500"/>
          </a:effectLst>
        </p:spPr>
      </p:pic>
      <p:sp>
        <p:nvSpPr>
          <p:cNvPr id="3" name="Inhaltsplatzhalter 2"/>
          <p:cNvSpPr>
            <a:spLocks noGrp="1"/>
          </p:cNvSpPr>
          <p:nvPr>
            <p:ph idx="1"/>
          </p:nvPr>
        </p:nvSpPr>
        <p:spPr>
          <a:xfrm>
            <a:off x="1088118" y="1036343"/>
            <a:ext cx="5819844" cy="5164592"/>
          </a:xfrm>
        </p:spPr>
        <p:txBody>
          <a:bodyPr>
            <a:normAutofit fontScale="85000" lnSpcReduction="10000"/>
          </a:bodyPr>
          <a:lstStyle/>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Was ist Cybermobbing?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Welche Absicht steckt hinter den Attacken?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Kann dies ernsthafte Konsequenzen haben? </a:t>
            </a:r>
            <a:b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b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Wenn ja, welche?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Was für eine Beziehung haben Opfer und Aggressor?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Wie unterscheidet es sich vom „Offline“-Mobbing?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Wer kann zum „Cybermobber“ werden?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Warum wird jemand zum „Cybermobber“?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Wann und wo können Attacken stattfinden?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Sollte man aufhören das Internet zu nutzen oder es komplett verbieten? </a:t>
            </a:r>
          </a:p>
          <a:p>
            <a:pPr>
              <a:lnSpc>
                <a:spcPct val="107000"/>
              </a:lnSpc>
              <a:spcAft>
                <a:spcPts val="800"/>
              </a:spcAft>
            </a:pPr>
            <a:r>
              <a:rPr lang="de-DE" sz="18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rPr>
              <a:t>Wer kann die Attacken stoppen? </a:t>
            </a:r>
          </a:p>
          <a:p>
            <a:pPr marL="0" indent="0">
              <a:buNone/>
            </a:pPr>
            <a:endParaRPr lang="de-DE" sz="1900" dirty="0">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524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Segnaposto contenuto 2">
            <a:extLst>
              <a:ext uri="{FF2B5EF4-FFF2-40B4-BE49-F238E27FC236}">
                <a16:creationId xmlns:a16="http://schemas.microsoft.com/office/drawing/2014/main" id="{6557F148-A80C-40C8-B6A6-FABA41B6A960}"/>
              </a:ext>
            </a:extLst>
          </p:cNvPr>
          <p:cNvSpPr>
            <a:spLocks noGrp="1"/>
          </p:cNvSpPr>
          <p:nvPr>
            <p:ph idx="1"/>
          </p:nvPr>
        </p:nvSpPr>
        <p:spPr>
          <a:xfrm>
            <a:off x="4681728" y="457200"/>
            <a:ext cx="6672072" cy="5733288"/>
          </a:xfrm>
        </p:spPr>
        <p:txBody>
          <a:bodyPr>
            <a:normAutofit fontScale="92500" lnSpcReduction="10000"/>
          </a:bodyPr>
          <a:lstStyle/>
          <a:p>
            <a:pPr marL="0" indent="0">
              <a:buNone/>
            </a:pPr>
            <a:r>
              <a:rPr lang="it-IT" sz="2400" dirty="0">
                <a:latin typeface="Verdana" panose="020B0604030504040204" pitchFamily="34" charset="0"/>
                <a:ea typeface="Verdana" panose="020B0604030504040204" pitchFamily="34" charset="0"/>
              </a:rPr>
              <a:t>Es </a:t>
            </a:r>
            <a:r>
              <a:rPr lang="it-IT" sz="2400" dirty="0" err="1">
                <a:latin typeface="Verdana" panose="020B0604030504040204" pitchFamily="34" charset="0"/>
                <a:ea typeface="Verdana" panose="020B0604030504040204" pitchFamily="34" charset="0"/>
              </a:rPr>
              <a:t>gibt</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verschiedene</a:t>
            </a:r>
            <a:r>
              <a:rPr lang="it-IT" sz="2400" dirty="0">
                <a:latin typeface="Verdana" panose="020B0604030504040204" pitchFamily="34" charset="0"/>
                <a:ea typeface="Verdana" panose="020B0604030504040204" pitchFamily="34" charset="0"/>
              </a:rPr>
              <a:t> Arten </a:t>
            </a:r>
            <a:r>
              <a:rPr lang="it-IT" sz="2400" dirty="0" err="1">
                <a:latin typeface="Verdana" panose="020B0604030504040204" pitchFamily="34" charset="0"/>
                <a:ea typeface="Verdana" panose="020B0604030504040204" pitchFamily="34" charset="0"/>
              </a:rPr>
              <a:t>des</a:t>
            </a:r>
            <a:r>
              <a:rPr lang="it-IT" sz="2400" dirty="0">
                <a:latin typeface="Verdana" panose="020B0604030504040204" pitchFamily="34" charset="0"/>
                <a:ea typeface="Verdana" panose="020B0604030504040204" pitchFamily="34" charset="0"/>
              </a:rPr>
              <a:t> </a:t>
            </a:r>
            <a:r>
              <a:rPr lang="it-IT" sz="2400" dirty="0" err="1">
                <a:latin typeface="Verdana" panose="020B0604030504040204" pitchFamily="34" charset="0"/>
                <a:ea typeface="Verdana" panose="020B0604030504040204" pitchFamily="34" charset="0"/>
              </a:rPr>
              <a:t>Cybermobbing</a:t>
            </a:r>
            <a:r>
              <a:rPr lang="it-IT" sz="2400" dirty="0">
                <a:latin typeface="Verdana" panose="020B0604030504040204" pitchFamily="34" charset="0"/>
                <a:ea typeface="Verdana" panose="020B0604030504040204" pitchFamily="34" charset="0"/>
              </a:rPr>
              <a:t>: </a:t>
            </a:r>
          </a:p>
          <a:p>
            <a:pPr>
              <a:spcBef>
                <a:spcPts val="1200"/>
              </a:spcBef>
              <a:spcAft>
                <a:spcPts val="1200"/>
              </a:spcAft>
              <a:buFontTx/>
              <a:buChar char="-"/>
            </a:pPr>
            <a:r>
              <a:rPr lang="it-IT" sz="2400" b="1" u="sng" dirty="0" err="1">
                <a:latin typeface="Verdana" panose="020B0604030504040204" pitchFamily="34" charset="0"/>
                <a:ea typeface="Verdana" panose="020B0604030504040204" pitchFamily="34" charset="0"/>
              </a:rPr>
              <a:t>Ausgrenzung</a:t>
            </a:r>
            <a:r>
              <a:rPr lang="it-IT" sz="2400" b="1" u="sng" dirty="0">
                <a:latin typeface="Verdana" panose="020B0604030504040204" pitchFamily="34" charset="0"/>
                <a:ea typeface="Verdana" panose="020B0604030504040204" pitchFamily="34" charset="0"/>
              </a:rPr>
              <a:t>:</a:t>
            </a:r>
            <a:r>
              <a:rPr lang="it-IT" sz="2400" b="1" dirty="0">
                <a:latin typeface="Verdana" panose="020B0604030504040204" pitchFamily="34" charset="0"/>
                <a:ea typeface="Verdana" panose="020B0604030504040204" pitchFamily="34" charset="0"/>
              </a:rPr>
              <a:t> </a:t>
            </a:r>
            <a:r>
              <a:rPr lang="de-DE" sz="2400" dirty="0">
                <a:latin typeface="Verdana" panose="020B0604030504040204" pitchFamily="34" charset="0"/>
                <a:ea typeface="Verdana" panose="020B0604030504040204" pitchFamily="34" charset="0"/>
              </a:rPr>
              <a:t>Der*die Cybermobber*in versucht deine Freunde zu entfremden oder motiviert deine </a:t>
            </a:r>
            <a:r>
              <a:rPr lang="de-DE" sz="2400" dirty="0" smtClean="0">
                <a:latin typeface="Verdana" panose="020B0604030504040204" pitchFamily="34" charset="0"/>
                <a:ea typeface="Verdana" panose="020B0604030504040204" pitchFamily="34" charset="0"/>
              </a:rPr>
              <a:t>Peer Gruppe </a:t>
            </a:r>
            <a:r>
              <a:rPr lang="de-DE" sz="2400" dirty="0">
                <a:latin typeface="Verdana" panose="020B0604030504040204" pitchFamily="34" charset="0"/>
                <a:ea typeface="Verdana" panose="020B0604030504040204" pitchFamily="34" charset="0"/>
              </a:rPr>
              <a:t>dazu dich zu verspotten und zu hassen, damit du allein und verletzlich bist. </a:t>
            </a:r>
          </a:p>
          <a:p>
            <a:pPr>
              <a:spcBef>
                <a:spcPts val="1200"/>
              </a:spcBef>
              <a:spcAft>
                <a:spcPts val="1200"/>
              </a:spcAft>
              <a:buFontTx/>
              <a:buChar char="-"/>
            </a:pPr>
            <a:r>
              <a:rPr lang="en-US" sz="2400" b="1" u="sng" dirty="0" err="1">
                <a:latin typeface="Verdana" panose="020B0604030504040204" pitchFamily="34" charset="0"/>
                <a:ea typeface="Verdana" panose="020B0604030504040204" pitchFamily="34" charset="0"/>
              </a:rPr>
              <a:t>Gruppenzwang</a:t>
            </a:r>
            <a:r>
              <a:rPr lang="en-US" sz="2400" b="1" u="sng" dirty="0">
                <a:latin typeface="Verdana" panose="020B0604030504040204" pitchFamily="34" charset="0"/>
                <a:ea typeface="Verdana" panose="020B0604030504040204" pitchFamily="34" charset="0"/>
              </a:rPr>
              <a:t>:</a:t>
            </a:r>
            <a:r>
              <a:rPr lang="en-US" sz="2400" b="1"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Der*die </a:t>
            </a:r>
            <a:r>
              <a:rPr lang="en-US" sz="2400" dirty="0" err="1">
                <a:latin typeface="Verdana" panose="020B0604030504040204" pitchFamily="34" charset="0"/>
                <a:ea typeface="Verdana" panose="020B0604030504040204" pitchFamily="34" charset="0"/>
              </a:rPr>
              <a:t>Cybermobber</a:t>
            </a:r>
            <a:r>
              <a:rPr lang="en-US" sz="2400" dirty="0">
                <a:latin typeface="Verdana" panose="020B0604030504040204" pitchFamily="34" charset="0"/>
                <a:ea typeface="Verdana" panose="020B0604030504040204" pitchFamily="34" charset="0"/>
              </a:rPr>
              <a:t>*in </a:t>
            </a:r>
            <a:r>
              <a:rPr lang="en-US" sz="2400" dirty="0" err="1">
                <a:latin typeface="Verdana" panose="020B0604030504040204" pitchFamily="34" charset="0"/>
                <a:ea typeface="Verdana" panose="020B0604030504040204" pitchFamily="34" charset="0"/>
              </a:rPr>
              <a:t>versucht</a:t>
            </a:r>
            <a:r>
              <a:rPr lang="en-US" sz="2400" dirty="0">
                <a:latin typeface="Verdana" panose="020B0604030504040204" pitchFamily="34" charset="0"/>
                <a:ea typeface="Verdana" panose="020B0604030504040204" pitchFamily="34" charset="0"/>
              </a:rPr>
              <a:t>, dich </a:t>
            </a:r>
            <a:r>
              <a:rPr lang="en-US" sz="2400" dirty="0" err="1">
                <a:latin typeface="Verdana" panose="020B0604030504040204" pitchFamily="34" charset="0"/>
                <a:ea typeface="Verdana" panose="020B0604030504040204" pitchFamily="34" charset="0"/>
              </a:rPr>
              <a:t>dazu</a:t>
            </a:r>
            <a:r>
              <a:rPr lang="en-US" sz="2400" dirty="0">
                <a:latin typeface="Verdana" panose="020B0604030504040204" pitchFamily="34" charset="0"/>
                <a:ea typeface="Verdana" panose="020B0604030504040204" pitchFamily="34" charset="0"/>
              </a:rPr>
              <a:t> zu </a:t>
            </a:r>
            <a:r>
              <a:rPr lang="en-US" sz="2400" dirty="0" err="1">
                <a:latin typeface="Verdana" panose="020B0604030504040204" pitchFamily="34" charset="0"/>
                <a:ea typeface="Verdana" panose="020B0604030504040204" pitchFamily="34" charset="0"/>
              </a:rPr>
              <a:t>bringen</a:t>
            </a:r>
            <a:r>
              <a:rPr lang="en-US" sz="2400" dirty="0">
                <a:latin typeface="Verdana" panose="020B0604030504040204" pitchFamily="34" charset="0"/>
                <a:ea typeface="Verdana" panose="020B0604030504040204" pitchFamily="34" charset="0"/>
              </a:rPr>
              <a:t>, Dinge zu tun </a:t>
            </a:r>
            <a:r>
              <a:rPr lang="en-US" sz="2400" dirty="0" err="1">
                <a:latin typeface="Verdana" panose="020B0604030504040204" pitchFamily="34" charset="0"/>
                <a:ea typeface="Verdana" panose="020B0604030504040204" pitchFamily="34" charset="0"/>
              </a:rPr>
              <a:t>oder</a:t>
            </a:r>
            <a:r>
              <a:rPr lang="en-US" sz="2400" dirty="0">
                <a:latin typeface="Verdana" panose="020B0604030504040204" pitchFamily="34" charset="0"/>
                <a:ea typeface="Verdana" panose="020B0604030504040204" pitchFamily="34" charset="0"/>
              </a:rPr>
              <a:t> zu </a:t>
            </a:r>
            <a:r>
              <a:rPr lang="en-US" sz="2400" dirty="0" err="1">
                <a:latin typeface="Verdana" panose="020B0604030504040204" pitchFamily="34" charset="0"/>
                <a:ea typeface="Verdana" panose="020B0604030504040204" pitchFamily="34" charset="0"/>
              </a:rPr>
              <a:t>sagen</a:t>
            </a:r>
            <a:r>
              <a:rPr lang="en-US" sz="2400" dirty="0">
                <a:latin typeface="Verdana" panose="020B0604030504040204" pitchFamily="34" charset="0"/>
                <a:ea typeface="Verdana" panose="020B0604030504040204" pitchFamily="34" charset="0"/>
              </a:rPr>
              <a:t>, die du nicht tun </a:t>
            </a:r>
            <a:r>
              <a:rPr lang="en-US" sz="2400" dirty="0" err="1">
                <a:latin typeface="Verdana" panose="020B0604030504040204" pitchFamily="34" charset="0"/>
                <a:ea typeface="Verdana" panose="020B0604030504040204" pitchFamily="34" charset="0"/>
              </a:rPr>
              <a:t>oder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sagen</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möchtest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indem</a:t>
            </a:r>
            <a:r>
              <a:rPr lang="en-US" sz="2400" dirty="0">
                <a:latin typeface="Verdana" panose="020B0604030504040204" pitchFamily="34" charset="0"/>
                <a:ea typeface="Verdana" panose="020B0604030504040204" pitchFamily="34" charset="0"/>
              </a:rPr>
              <a:t> er*</a:t>
            </a:r>
            <a:r>
              <a:rPr lang="en-US" sz="2400" dirty="0" err="1">
                <a:latin typeface="Verdana" panose="020B0604030504040204" pitchFamily="34" charset="0"/>
                <a:ea typeface="Verdana" panose="020B0604030504040204" pitchFamily="34" charset="0"/>
              </a:rPr>
              <a:t>sie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dir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sagt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dass</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andere</a:t>
            </a:r>
            <a:r>
              <a:rPr lang="en-US" sz="2400" dirty="0">
                <a:latin typeface="Verdana" panose="020B0604030504040204" pitchFamily="34" charset="0"/>
                <a:ea typeface="Verdana" panose="020B0604030504040204" pitchFamily="34" charset="0"/>
              </a:rPr>
              <a:t> das tun </a:t>
            </a:r>
            <a:r>
              <a:rPr lang="en-US" sz="2400" dirty="0" err="1">
                <a:latin typeface="Verdana" panose="020B0604030504040204" pitchFamily="34" charset="0"/>
                <a:ea typeface="Verdana" panose="020B0604030504040204" pitchFamily="34" charset="0"/>
              </a:rPr>
              <a:t>oder</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indem</a:t>
            </a:r>
            <a:r>
              <a:rPr lang="en-US" sz="2400" dirty="0">
                <a:latin typeface="Verdana" panose="020B0604030504040204" pitchFamily="34" charset="0"/>
                <a:ea typeface="Verdana" panose="020B0604030504040204" pitchFamily="34" charset="0"/>
              </a:rPr>
              <a:t> er*</a:t>
            </a:r>
            <a:r>
              <a:rPr lang="en-US" sz="2400" dirty="0" err="1">
                <a:latin typeface="Verdana" panose="020B0604030504040204" pitchFamily="34" charset="0"/>
                <a:ea typeface="Verdana" panose="020B0604030504040204" pitchFamily="34" charset="0"/>
              </a:rPr>
              <a:t>sie</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andeutet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dass</a:t>
            </a:r>
            <a:r>
              <a:rPr lang="en-US" sz="2400" dirty="0">
                <a:latin typeface="Verdana" panose="020B0604030504040204" pitchFamily="34" charset="0"/>
                <a:ea typeface="Verdana" panose="020B0604030504040204" pitchFamily="34" charset="0"/>
              </a:rPr>
              <a:t> du nicht </a:t>
            </a:r>
            <a:r>
              <a:rPr lang="en-US" sz="2400" dirty="0" err="1">
                <a:latin typeface="Verdana" panose="020B0604030504040204" pitchFamily="34" charset="0"/>
                <a:ea typeface="Verdana" panose="020B0604030504040204" pitchFamily="34" charset="0"/>
              </a:rPr>
              <a:t>dazugehörst</a:t>
            </a:r>
            <a:r>
              <a:rPr lang="en-US" sz="2400" dirty="0">
                <a:latin typeface="Verdana" panose="020B0604030504040204" pitchFamily="34" charset="0"/>
                <a:ea typeface="Verdana" panose="020B0604030504040204" pitchFamily="34" charset="0"/>
              </a:rPr>
              <a:t>, </a:t>
            </a:r>
            <a:r>
              <a:rPr lang="en-US" sz="2400" dirty="0" err="1">
                <a:latin typeface="Verdana" panose="020B0604030504040204" pitchFamily="34" charset="0"/>
                <a:ea typeface="Verdana" panose="020B0604030504040204" pitchFamily="34" charset="0"/>
              </a:rPr>
              <a:t>wenn</a:t>
            </a:r>
            <a:r>
              <a:rPr lang="en-US" sz="2400" dirty="0">
                <a:latin typeface="Verdana" panose="020B0604030504040204" pitchFamily="34" charset="0"/>
                <a:ea typeface="Verdana" panose="020B0604030504040204" pitchFamily="34" charset="0"/>
              </a:rPr>
              <a:t> du es nicht </a:t>
            </a:r>
            <a:r>
              <a:rPr lang="en-US" sz="2400" dirty="0" err="1">
                <a:latin typeface="Verdana" panose="020B0604030504040204" pitchFamily="34" charset="0"/>
                <a:ea typeface="Verdana" panose="020B0604030504040204" pitchFamily="34" charset="0"/>
              </a:rPr>
              <a:t>tust</a:t>
            </a:r>
            <a:r>
              <a:rPr lang="en-US" sz="2400" dirty="0">
                <a:latin typeface="Verdana" panose="020B0604030504040204" pitchFamily="34" charset="0"/>
                <a:ea typeface="Verdana" panose="020B0604030504040204" pitchFamily="34" charset="0"/>
              </a:rPr>
              <a:t>.</a:t>
            </a:r>
          </a:p>
          <a:p>
            <a:pPr>
              <a:spcBef>
                <a:spcPts val="1200"/>
              </a:spcBef>
              <a:spcAft>
                <a:spcPts val="1200"/>
              </a:spcAft>
              <a:buFontTx/>
              <a:buChar char="-"/>
            </a:pPr>
            <a:r>
              <a:rPr lang="en-US" sz="2400" b="1" u="sng" dirty="0">
                <a:latin typeface="Verdana" panose="020B0604030504040204" pitchFamily="34" charset="0"/>
                <a:ea typeface="Verdana" panose="020B0604030504040204" pitchFamily="34" charset="0"/>
              </a:rPr>
              <a:t>Stalking:</a:t>
            </a:r>
            <a:r>
              <a:rPr lang="en-US" sz="2400" b="1" dirty="0">
                <a:latin typeface="Verdana" panose="020B0604030504040204" pitchFamily="34" charset="0"/>
                <a:ea typeface="Verdana" panose="020B0604030504040204" pitchFamily="34" charset="0"/>
              </a:rPr>
              <a:t> </a:t>
            </a:r>
            <a:r>
              <a:rPr lang="de-DE" sz="2400" dirty="0">
                <a:latin typeface="Verdana" panose="020B0604030504040204" pitchFamily="34" charset="0"/>
                <a:ea typeface="Verdana" panose="020B0604030504040204" pitchFamily="34" charset="0"/>
              </a:rPr>
              <a:t>Der*die Cybermobber*in verfolgt dich auf allen deinen sozialen Kanälen und gibt dir ungewollte Aufmerksamkeit.</a:t>
            </a:r>
            <a:endParaRPr lang="it-IT" sz="2400" dirty="0">
              <a:latin typeface="Verdana" panose="020B0604030504040204" pitchFamily="34" charset="0"/>
              <a:ea typeface="Verdana" panose="020B0604030504040204" pitchFamily="34" charset="0"/>
            </a:endParaRPr>
          </a:p>
        </p:txBody>
      </p:sp>
      <p:sp>
        <p:nvSpPr>
          <p:cNvPr id="10" name="Goccia 5">
            <a:extLst>
              <a:ext uri="{FF2B5EF4-FFF2-40B4-BE49-F238E27FC236}">
                <a16:creationId xmlns:a16="http://schemas.microsoft.com/office/drawing/2014/main" id="{B8B8F06B-B80D-4374-894A-3B67FF0E6BA3}"/>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6">
            <a:extLst>
              <a:ext uri="{FF2B5EF4-FFF2-40B4-BE49-F238E27FC236}">
                <a16:creationId xmlns:a16="http://schemas.microsoft.com/office/drawing/2014/main" id="{9666BC7D-CD7F-4B94-A13B-6CA7666C7085}"/>
              </a:ext>
            </a:extLst>
          </p:cNvPr>
          <p:cNvSpPr txBox="1"/>
          <p:nvPr/>
        </p:nvSpPr>
        <p:spPr>
          <a:xfrm>
            <a:off x="632297" y="1625955"/>
            <a:ext cx="3762814" cy="1569660"/>
          </a:xfrm>
          <a:prstGeom prst="rect">
            <a:avLst/>
          </a:prstGeom>
          <a:noFill/>
        </p:spPr>
        <p:txBody>
          <a:bodyPr wrap="square" rtlCol="0">
            <a:spAutoFit/>
          </a:bodyPr>
          <a:lstStyle/>
          <a:p>
            <a:r>
              <a:rPr lang="en-US" sz="3200" b="1" dirty="0">
                <a:solidFill>
                  <a:schemeClr val="bg1"/>
                </a:solidFill>
                <a:latin typeface="Verdana" panose="020B0604030504040204" pitchFamily="34" charset="0"/>
                <a:ea typeface="Verdana" panose="020B0604030504040204" pitchFamily="34" charset="0"/>
              </a:rPr>
              <a:t>Ein </a:t>
            </a:r>
            <a:r>
              <a:rPr lang="en-US" sz="3200" b="1" dirty="0" err="1">
                <a:solidFill>
                  <a:schemeClr val="bg1"/>
                </a:solidFill>
                <a:latin typeface="Verdana" panose="020B0604030504040204" pitchFamily="34" charset="0"/>
                <a:ea typeface="Verdana" panose="020B0604030504040204" pitchFamily="34" charset="0"/>
              </a:rPr>
              <a:t>Phänomen</a:t>
            </a:r>
            <a:r>
              <a:rPr lang="en-US" sz="3200" b="1" dirty="0">
                <a:solidFill>
                  <a:schemeClr val="bg1"/>
                </a:solidFill>
                <a:latin typeface="Verdana" panose="020B0604030504040204" pitchFamily="34" charset="0"/>
                <a:ea typeface="Verdana" panose="020B0604030504040204" pitchFamily="34" charset="0"/>
              </a:rPr>
              <a:t> mit </a:t>
            </a:r>
            <a:r>
              <a:rPr lang="en-US" sz="3200" b="1" dirty="0" err="1">
                <a:solidFill>
                  <a:schemeClr val="bg1"/>
                </a:solidFill>
                <a:latin typeface="Verdana" panose="020B0604030504040204" pitchFamily="34" charset="0"/>
                <a:ea typeface="Verdana" panose="020B0604030504040204" pitchFamily="34" charset="0"/>
              </a:rPr>
              <a:t>vielen</a:t>
            </a:r>
            <a:r>
              <a:rPr lang="en-US" sz="3200" b="1" dirty="0">
                <a:solidFill>
                  <a:schemeClr val="bg1"/>
                </a:solidFill>
                <a:latin typeface="Verdana" panose="020B0604030504040204" pitchFamily="34" charset="0"/>
                <a:ea typeface="Verdana" panose="020B0604030504040204" pitchFamily="34" charset="0"/>
              </a:rPr>
              <a:t> </a:t>
            </a:r>
            <a:r>
              <a:rPr lang="en-US" sz="3200" b="1" dirty="0" err="1">
                <a:solidFill>
                  <a:schemeClr val="bg1"/>
                </a:solidFill>
                <a:latin typeface="Verdana" panose="020B0604030504040204" pitchFamily="34" charset="0"/>
                <a:ea typeface="Verdana" panose="020B0604030504040204" pitchFamily="34" charset="0"/>
              </a:rPr>
              <a:t>Gesichtern</a:t>
            </a:r>
            <a:endParaRPr lang="it-IT" sz="32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8069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569660"/>
          </a:xfrm>
          <a:prstGeom prst="rect">
            <a:avLst/>
          </a:prstGeom>
          <a:noFill/>
        </p:spPr>
        <p:txBody>
          <a:bodyPr wrap="square" rtlCol="0">
            <a:spAutoFit/>
          </a:bodyPr>
          <a:lstStyle/>
          <a:p>
            <a:r>
              <a:rPr lang="de-DE" sz="3200" b="1" dirty="0">
                <a:solidFill>
                  <a:schemeClr val="bg1"/>
                </a:solidFill>
                <a:latin typeface="Verdana" panose="020B0604030504040204" pitchFamily="34" charset="0"/>
                <a:ea typeface="Verdana" panose="020B0604030504040204" pitchFamily="34" charset="0"/>
              </a:rPr>
              <a:t>Ein Phänomen mit vielen Gesichtern</a:t>
            </a:r>
          </a:p>
        </p:txBody>
      </p:sp>
      <p:sp>
        <p:nvSpPr>
          <p:cNvPr id="11" name="Segnaposto contenuto 2">
            <a:extLst>
              <a:ext uri="{FF2B5EF4-FFF2-40B4-BE49-F238E27FC236}">
                <a16:creationId xmlns:a16="http://schemas.microsoft.com/office/drawing/2014/main" id="{C9055F7F-C498-496A-B393-881B271953A2}"/>
              </a:ext>
            </a:extLst>
          </p:cNvPr>
          <p:cNvSpPr>
            <a:spLocks noGrp="1"/>
          </p:cNvSpPr>
          <p:nvPr>
            <p:ph idx="1"/>
          </p:nvPr>
        </p:nvSpPr>
        <p:spPr>
          <a:xfrm>
            <a:off x="4800261" y="402313"/>
            <a:ext cx="7116122" cy="6027670"/>
          </a:xfrm>
        </p:spPr>
        <p:txBody>
          <a:bodyPr>
            <a:normAutofit/>
          </a:bodyPr>
          <a:lstStyle/>
          <a:p>
            <a:pPr marL="0" indent="0">
              <a:buNone/>
            </a:pPr>
            <a:endParaRPr lang="it-IT" sz="2200" dirty="0">
              <a:latin typeface="Verdana" panose="020B0604030504040204" pitchFamily="34" charset="0"/>
              <a:ea typeface="Verdana" panose="020B0604030504040204" pitchFamily="34" charset="0"/>
            </a:endParaRPr>
          </a:p>
          <a:p>
            <a:pPr>
              <a:buFontTx/>
              <a:buChar char="-"/>
            </a:pPr>
            <a:endParaRPr lang="it-IT" sz="2200" dirty="0">
              <a:latin typeface="Verdana" panose="020B0604030504040204" pitchFamily="34" charset="0"/>
              <a:ea typeface="Verdana" panose="020B0604030504040204" pitchFamily="34" charset="0"/>
            </a:endParaRPr>
          </a:p>
        </p:txBody>
      </p:sp>
      <p:sp>
        <p:nvSpPr>
          <p:cNvPr id="6" name="Segnaposto contenuto 2">
            <a:extLst>
              <a:ext uri="{FF2B5EF4-FFF2-40B4-BE49-F238E27FC236}">
                <a16:creationId xmlns:a16="http://schemas.microsoft.com/office/drawing/2014/main" id="{5E2487FE-6CE1-43EE-90D8-BECA0C206C3B}"/>
              </a:ext>
            </a:extLst>
          </p:cNvPr>
          <p:cNvSpPr txBox="1">
            <a:spLocks/>
          </p:cNvSpPr>
          <p:nvPr/>
        </p:nvSpPr>
        <p:spPr>
          <a:xfrm>
            <a:off x="4681728" y="457200"/>
            <a:ext cx="6672072" cy="5733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FontTx/>
              <a:buChar char="-"/>
            </a:pPr>
            <a:r>
              <a:rPr lang="it-IT" sz="2200" b="1" u="sng" dirty="0" err="1">
                <a:latin typeface="Verdana" panose="020B0604030504040204" pitchFamily="34" charset="0"/>
                <a:ea typeface="Verdana" panose="020B0604030504040204" pitchFamily="34" charset="0"/>
              </a:rPr>
              <a:t>Körperliches</a:t>
            </a:r>
            <a:r>
              <a:rPr lang="it-IT" sz="2200" b="1" u="sng" dirty="0">
                <a:latin typeface="Verdana" panose="020B0604030504040204" pitchFamily="34" charset="0"/>
                <a:ea typeface="Verdana" panose="020B0604030504040204" pitchFamily="34" charset="0"/>
              </a:rPr>
              <a:t> Mobbing:</a:t>
            </a:r>
            <a:r>
              <a:rPr lang="en-US" sz="2200" dirty="0">
                <a:latin typeface="Verdana" panose="020B0604030504040204" pitchFamily="34" charset="0"/>
                <a:ea typeface="Verdana" panose="020B0604030504040204" pitchFamily="34" charset="0"/>
              </a:rPr>
              <a:t> </a:t>
            </a:r>
            <a:r>
              <a:rPr lang="de-DE" sz="2200" dirty="0">
                <a:latin typeface="Verdana" panose="020B0604030504040204" pitchFamily="34" charset="0"/>
                <a:ea typeface="Verdana" panose="020B0604030504040204" pitchFamily="34" charset="0"/>
              </a:rPr>
              <a:t>Kennt der*die Cybermobber*in dich im echten Leben, kann er*sie das Cybermobbing mit körperlichem oder sozialem Mobbing kombinieren. </a:t>
            </a:r>
            <a:endParaRPr lang="it-IT" sz="2200" dirty="0">
              <a:latin typeface="Verdana" panose="020B0604030504040204" pitchFamily="34" charset="0"/>
              <a:ea typeface="Verdana" panose="020B0604030504040204" pitchFamily="34" charset="0"/>
            </a:endParaRPr>
          </a:p>
          <a:p>
            <a:pPr>
              <a:lnSpc>
                <a:spcPct val="100000"/>
              </a:lnSpc>
              <a:spcBef>
                <a:spcPts val="1200"/>
              </a:spcBef>
              <a:buFontTx/>
              <a:buChar char="-"/>
            </a:pPr>
            <a:r>
              <a:rPr lang="it-IT" sz="2200" b="1" u="sng" dirty="0" err="1">
                <a:latin typeface="Verdana" panose="020B0604030504040204" pitchFamily="34" charset="0"/>
                <a:ea typeface="Verdana" panose="020B0604030504040204" pitchFamily="34" charset="0"/>
              </a:rPr>
              <a:t>Erpressung</a:t>
            </a:r>
            <a:r>
              <a:rPr lang="it-IT" sz="2200" b="1" u="sng" dirty="0">
                <a:latin typeface="Verdana" panose="020B0604030504040204" pitchFamily="34" charset="0"/>
                <a:ea typeface="Verdana" panose="020B0604030504040204" pitchFamily="34" charset="0"/>
              </a:rPr>
              <a:t>:</a:t>
            </a:r>
            <a:r>
              <a:rPr lang="en-US" sz="2200" dirty="0">
                <a:latin typeface="Verdana" panose="020B0604030504040204" pitchFamily="34" charset="0"/>
                <a:ea typeface="Verdana" panose="020B0604030504040204" pitchFamily="34" charset="0"/>
              </a:rPr>
              <a:t> </a:t>
            </a:r>
            <a:r>
              <a:rPr lang="de-DE" sz="2200" dirty="0">
                <a:latin typeface="Verdana" panose="020B0604030504040204" pitchFamily="34" charset="0"/>
                <a:ea typeface="Verdana" panose="020B0604030504040204" pitchFamily="34" charset="0"/>
              </a:rPr>
              <a:t>Der*die Cybermobber*in droht damit, vertrauliche Informationen über dich zu preiszugeben, was für dich peinlich oder sogar schädigend wäre. </a:t>
            </a:r>
          </a:p>
          <a:p>
            <a:pPr lvl="0">
              <a:lnSpc>
                <a:spcPct val="100000"/>
              </a:lnSpc>
              <a:spcBef>
                <a:spcPts val="1200"/>
              </a:spcBef>
              <a:spcAft>
                <a:spcPts val="800"/>
              </a:spcAft>
              <a:buFontTx/>
              <a:buChar char="-"/>
            </a:pPr>
            <a:r>
              <a:rPr lang="de-DE" sz="2200" b="1" u="sng" dirty="0">
                <a:latin typeface="Verdana" panose="020B0604030504040204" pitchFamily="34" charset="0"/>
                <a:ea typeface="Verdana" panose="020B0604030504040204" pitchFamily="34" charset="0"/>
              </a:rPr>
              <a:t>Zerstörung der Online-Reputation: </a:t>
            </a:r>
            <a:r>
              <a:rPr lang="de-DE" sz="2200" dirty="0">
                <a:latin typeface="Verdana" panose="020B0604030504040204" pitchFamily="34" charset="0"/>
                <a:ea typeface="Verdana" panose="020B0604030504040204" pitchFamily="34" charset="0"/>
              </a:rPr>
              <a:t>Der*die Cybermobber*in wird alles tun, um so viel möglich deiner virtuellen Identität zu zerstören und hofft in der Regel, auch dein echtes Leben zu zerstören. </a:t>
            </a:r>
          </a:p>
        </p:txBody>
      </p:sp>
    </p:spTree>
    <p:extLst>
      <p:ext uri="{BB962C8B-B14F-4D97-AF65-F5344CB8AC3E}">
        <p14:creationId xmlns:p14="http://schemas.microsoft.com/office/powerpoint/2010/main" val="13231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10633384" y="5964398"/>
            <a:ext cx="1243692" cy="695004"/>
          </a:xfrm>
          <a:prstGeom prst="rect">
            <a:avLst/>
          </a:prstGeom>
        </p:spPr>
      </p:pic>
      <p:sp>
        <p:nvSpPr>
          <p:cNvPr id="9" name="Goccia 5">
            <a:extLst>
              <a:ext uri="{FF2B5EF4-FFF2-40B4-BE49-F238E27FC236}">
                <a16:creationId xmlns:a16="http://schemas.microsoft.com/office/drawing/2014/main" id="{59789DCB-D190-417D-99CB-B3FA4A875F40}"/>
              </a:ext>
            </a:extLst>
          </p:cNvPr>
          <p:cNvSpPr/>
          <p:nvPr/>
        </p:nvSpPr>
        <p:spPr>
          <a:xfrm rot="5400000">
            <a:off x="185636" y="265248"/>
            <a:ext cx="4250986" cy="4167964"/>
          </a:xfrm>
          <a:prstGeom prst="teardrop">
            <a:avLst/>
          </a:prstGeom>
          <a:solidFill>
            <a:srgbClr val="1A9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6">
            <a:extLst>
              <a:ext uri="{FF2B5EF4-FFF2-40B4-BE49-F238E27FC236}">
                <a16:creationId xmlns:a16="http://schemas.microsoft.com/office/drawing/2014/main" id="{1DF1B47D-CF3F-4C27-85DB-EE86B2DFC804}"/>
              </a:ext>
            </a:extLst>
          </p:cNvPr>
          <p:cNvSpPr txBox="1"/>
          <p:nvPr/>
        </p:nvSpPr>
        <p:spPr>
          <a:xfrm>
            <a:off x="632297" y="1625955"/>
            <a:ext cx="3762814" cy="1077218"/>
          </a:xfrm>
          <a:prstGeom prst="rect">
            <a:avLst/>
          </a:prstGeom>
          <a:noFill/>
        </p:spPr>
        <p:txBody>
          <a:bodyPr wrap="square" rtlCol="0">
            <a:spAutoFit/>
          </a:bodyPr>
          <a:lstStyle/>
          <a:p>
            <a:r>
              <a:rPr lang="en-US" sz="3200" b="1" dirty="0" err="1" smtClean="0">
                <a:solidFill>
                  <a:schemeClr val="bg1"/>
                </a:solidFill>
                <a:latin typeface="Verdana" panose="020B0604030504040204" pitchFamily="34" charset="0"/>
                <a:ea typeface="Verdana" panose="020B0604030504040204" pitchFamily="34" charset="0"/>
              </a:rPr>
              <a:t>Cybermobbing</a:t>
            </a:r>
            <a:r>
              <a:rPr lang="en-US" sz="3200" b="1" dirty="0" smtClean="0">
                <a:solidFill>
                  <a:schemeClr val="bg1"/>
                </a:solidFill>
                <a:latin typeface="Verdana" panose="020B0604030504040204" pitchFamily="34" charset="0"/>
                <a:ea typeface="Verdana" panose="020B0604030504040204" pitchFamily="34" charset="0"/>
              </a:rPr>
              <a:t> </a:t>
            </a:r>
            <a:r>
              <a:rPr lang="en-US" sz="3200" b="1" dirty="0" err="1" smtClean="0">
                <a:solidFill>
                  <a:schemeClr val="bg1"/>
                </a:solidFill>
                <a:latin typeface="Verdana" panose="020B0604030504040204" pitchFamily="34" charset="0"/>
                <a:ea typeface="Verdana" panose="020B0604030504040204" pitchFamily="34" charset="0"/>
              </a:rPr>
              <a:t>Gesetze</a:t>
            </a:r>
            <a:r>
              <a:rPr lang="en-US" sz="3200" b="1" dirty="0" smtClean="0">
                <a:solidFill>
                  <a:schemeClr val="bg1"/>
                </a:solidFill>
                <a:latin typeface="Verdana" panose="020B0604030504040204" pitchFamily="34" charset="0"/>
                <a:ea typeface="Verdana" panose="020B0604030504040204" pitchFamily="34" charset="0"/>
              </a:rPr>
              <a:t>? </a:t>
            </a:r>
            <a:endParaRPr lang="it-IT" sz="3200" b="1" dirty="0">
              <a:solidFill>
                <a:schemeClr val="bg1"/>
              </a:solidFill>
              <a:latin typeface="Verdana" panose="020B0604030504040204" pitchFamily="34" charset="0"/>
              <a:ea typeface="Verdana" panose="020B0604030504040204" pitchFamily="34" charset="0"/>
            </a:endParaRPr>
          </a:p>
        </p:txBody>
      </p:sp>
      <p:sp>
        <p:nvSpPr>
          <p:cNvPr id="13" name="Rectangle 5">
            <a:extLst>
              <a:ext uri="{FF2B5EF4-FFF2-40B4-BE49-F238E27FC236}">
                <a16:creationId xmlns:a16="http://schemas.microsoft.com/office/drawing/2014/main" id="{387D339E-2B3B-4404-8FE3-8BD9B918AACB}"/>
              </a:ext>
            </a:extLst>
          </p:cNvPr>
          <p:cNvSpPr>
            <a:spLocks noChangeArrowheads="1"/>
          </p:cNvSpPr>
          <p:nvPr/>
        </p:nvSpPr>
        <p:spPr bwMode="auto">
          <a:xfrm>
            <a:off x="5243209" y="4090480"/>
            <a:ext cx="62387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b="1" i="1" u="none" strike="noStrike" cap="none" normalizeH="0" baseline="0" dirty="0">
              <a:ln>
                <a:noFill/>
              </a:ln>
              <a:solidFill>
                <a:srgbClr val="FF0000"/>
              </a:solidFill>
              <a:effectLst/>
              <a:latin typeface="Verdana" panose="020B0604030504040204" pitchFamily="34" charset="0"/>
              <a:ea typeface="Verdana" panose="020B0604030504040204" pitchFamily="34" charset="0"/>
            </a:endParaRPr>
          </a:p>
        </p:txBody>
      </p:sp>
      <p:sp>
        <p:nvSpPr>
          <p:cNvPr id="14" name="Rettangolo 10">
            <a:extLst>
              <a:ext uri="{FF2B5EF4-FFF2-40B4-BE49-F238E27FC236}">
                <a16:creationId xmlns:a16="http://schemas.microsoft.com/office/drawing/2014/main" id="{F3F86B70-5A6B-4010-8E19-3CD50E1BA792}"/>
              </a:ext>
            </a:extLst>
          </p:cNvPr>
          <p:cNvSpPr/>
          <p:nvPr/>
        </p:nvSpPr>
        <p:spPr>
          <a:xfrm>
            <a:off x="4909804" y="1113087"/>
            <a:ext cx="6376555" cy="523220"/>
          </a:xfrm>
          <a:prstGeom prst="rect">
            <a:avLst/>
          </a:prstGeom>
        </p:spPr>
        <p:txBody>
          <a:bodyPr wrap="square">
            <a:spAutoFit/>
          </a:bodyPr>
          <a:lstStyle/>
          <a:p>
            <a:r>
              <a:rPr lang="de-DE" sz="2800" b="1" dirty="0" smtClean="0">
                <a:latin typeface="Verdana" panose="020B0604030504040204" pitchFamily="34" charset="0"/>
                <a:ea typeface="Verdana" panose="020B0604030504040204" pitchFamily="34" charset="0"/>
              </a:rPr>
              <a:t>Straftatbestand Cybermobbing</a:t>
            </a:r>
            <a:endParaRPr lang="it-IT" sz="2800" b="1" dirty="0">
              <a:latin typeface="Verdana" panose="020B0604030504040204" pitchFamily="34" charset="0"/>
              <a:ea typeface="Verdana" panose="020B0604030504040204" pitchFamily="34" charset="0"/>
            </a:endParaRPr>
          </a:p>
        </p:txBody>
      </p:sp>
      <p:sp>
        <p:nvSpPr>
          <p:cNvPr id="3" name="Rechteck 2"/>
          <p:cNvSpPr/>
          <p:nvPr/>
        </p:nvSpPr>
        <p:spPr>
          <a:xfrm>
            <a:off x="4800261" y="1974086"/>
            <a:ext cx="6096000" cy="4401205"/>
          </a:xfrm>
          <a:prstGeom prst="rect">
            <a:avLst/>
          </a:prstGeom>
        </p:spPr>
        <p:txBody>
          <a:bodyPr>
            <a:spAutoFit/>
          </a:bodyPr>
          <a:lstStyle/>
          <a:p>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In Deutschland wurde bislang kein besonderer Straftatbestand für Mobbing/Cybermobbing eingeführt. Allerdings können nach geltendem Recht Verhaltensweisen des Mobbings oder Cybermobbings strafbar sein, was vielen jugendlichen Tätern und Täterinnen nicht bewusst ist.</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Beleidigungen, Drohungen oder die scheinbar harmlose Verbreitung von Bildern und Videos mittels Handy oder Computer können ernsthafte Folgen für den oder die Täter haben.</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Folgende Straftatbestände können nach dem Strafgesetzbuch (StGB)1 bei Cybermobbing in Betracht kommen:</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Beleidigung (§ 185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Üble Nachrede (§ 186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Verleumdung (§187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Verletzung der Vertraulichkeit des Wortes (§ 201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Verletzung des höchstpersönlichen Lebensbereichs durch Bildaufnahmen</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201a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Nötigung (§ 240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Bedrohung (§ 241 StGB)</a:t>
            </a:r>
            <a:b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de-DE" sz="1400" dirty="0">
                <a:solidFill>
                  <a:prstClr val="black"/>
                </a:solidFill>
                <a:latin typeface="Verdana" panose="020B0604030504040204" pitchFamily="34" charset="0"/>
                <a:ea typeface="Verdana" panose="020B0604030504040204" pitchFamily="34" charset="0"/>
                <a:cs typeface="Verdana" panose="020B0604030504040204" pitchFamily="34" charset="0"/>
              </a:rPr>
              <a:t>- Gewaltdarstellung (§ 131 StGB)</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3931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19C71917-94CD-403E-AF47-0BFBA6D91B97}"/>
              </a:ext>
            </a:extLst>
          </p:cNvPr>
          <p:cNvSpPr>
            <a:spLocks noGrp="1"/>
          </p:cNvSpPr>
          <p:nvPr>
            <p:ph type="title"/>
          </p:nvPr>
        </p:nvSpPr>
        <p:spPr>
          <a:xfrm>
            <a:off x="130695" y="198598"/>
            <a:ext cx="11930607" cy="1325563"/>
          </a:xfrm>
        </p:spPr>
        <p:txBody>
          <a:bodyPr>
            <a:normAutofit/>
          </a:bodyPr>
          <a:lstStyle/>
          <a:p>
            <a:r>
              <a:rPr lang="it-IT" sz="3100" b="1" dirty="0">
                <a:solidFill>
                  <a:srgbClr val="1A9A9B"/>
                </a:solidFill>
                <a:latin typeface="Verdana" panose="020B0604030504040204" pitchFamily="34" charset="0"/>
                <a:ea typeface="Verdana" panose="020B0604030504040204" pitchFamily="34" charset="0"/>
              </a:rPr>
              <a:t>Hate speech und Mobbing: </a:t>
            </a:r>
            <a:r>
              <a:rPr lang="it-IT" sz="3100" b="1" dirty="0" err="1">
                <a:solidFill>
                  <a:srgbClr val="1A9A9B"/>
                </a:solidFill>
                <a:latin typeface="Verdana" panose="020B0604030504040204" pitchFamily="34" charset="0"/>
                <a:ea typeface="Verdana" panose="020B0604030504040204" pitchFamily="34" charset="0"/>
              </a:rPr>
              <a:t>wo</a:t>
            </a:r>
            <a:r>
              <a:rPr lang="it-IT" sz="3100" b="1" dirty="0">
                <a:solidFill>
                  <a:srgbClr val="1A9A9B"/>
                </a:solidFill>
                <a:latin typeface="Verdana" panose="020B0604030504040204" pitchFamily="34" charset="0"/>
                <a:ea typeface="Verdana" panose="020B0604030504040204" pitchFamily="34" charset="0"/>
              </a:rPr>
              <a:t> </a:t>
            </a:r>
            <a:r>
              <a:rPr lang="it-IT" sz="3100" b="1" dirty="0" err="1">
                <a:solidFill>
                  <a:srgbClr val="1A9A9B"/>
                </a:solidFill>
                <a:latin typeface="Verdana" panose="020B0604030504040204" pitchFamily="34" charset="0"/>
                <a:ea typeface="Verdana" panose="020B0604030504040204" pitchFamily="34" charset="0"/>
              </a:rPr>
              <a:t>liegt</a:t>
            </a:r>
            <a:r>
              <a:rPr lang="it-IT" sz="3100" b="1" dirty="0">
                <a:solidFill>
                  <a:srgbClr val="1A9A9B"/>
                </a:solidFill>
                <a:latin typeface="Verdana" panose="020B0604030504040204" pitchFamily="34" charset="0"/>
                <a:ea typeface="Verdana" panose="020B0604030504040204" pitchFamily="34" charset="0"/>
              </a:rPr>
              <a:t> </a:t>
            </a:r>
            <a:r>
              <a:rPr lang="it-IT" sz="3100" b="1" dirty="0" err="1">
                <a:solidFill>
                  <a:srgbClr val="1A9A9B"/>
                </a:solidFill>
                <a:latin typeface="Verdana" panose="020B0604030504040204" pitchFamily="34" charset="0"/>
                <a:ea typeface="Verdana" panose="020B0604030504040204" pitchFamily="34" charset="0"/>
              </a:rPr>
              <a:t>der</a:t>
            </a:r>
            <a:r>
              <a:rPr lang="it-IT" sz="3100" b="1" dirty="0">
                <a:solidFill>
                  <a:srgbClr val="1A9A9B"/>
                </a:solidFill>
                <a:latin typeface="Verdana" panose="020B0604030504040204" pitchFamily="34" charset="0"/>
                <a:ea typeface="Verdana" panose="020B0604030504040204" pitchFamily="34" charset="0"/>
              </a:rPr>
              <a:t> </a:t>
            </a:r>
            <a:r>
              <a:rPr lang="it-IT" sz="3100" b="1" dirty="0" err="1">
                <a:solidFill>
                  <a:srgbClr val="1A9A9B"/>
                </a:solidFill>
                <a:latin typeface="Verdana" panose="020B0604030504040204" pitchFamily="34" charset="0"/>
                <a:ea typeface="Verdana" panose="020B0604030504040204" pitchFamily="34" charset="0"/>
              </a:rPr>
              <a:t>Unterschied</a:t>
            </a:r>
            <a:r>
              <a:rPr lang="it-IT" sz="3100" b="1" dirty="0">
                <a:solidFill>
                  <a:srgbClr val="1A9A9B"/>
                </a:solidFill>
                <a:latin typeface="Verdana" panose="020B0604030504040204" pitchFamily="34" charset="0"/>
                <a:ea typeface="Verdana" panose="020B0604030504040204" pitchFamily="34" charset="0"/>
              </a:rPr>
              <a:t>? </a:t>
            </a:r>
          </a:p>
        </p:txBody>
      </p:sp>
      <p:pic>
        <p:nvPicPr>
          <p:cNvPr id="4" name="Grafik 3"/>
          <p:cNvPicPr>
            <a:picLocks noChangeAspect="1"/>
          </p:cNvPicPr>
          <p:nvPr/>
        </p:nvPicPr>
        <p:blipFill>
          <a:blip r:embed="rId3"/>
          <a:stretch>
            <a:fillRect/>
          </a:stretch>
        </p:blipFill>
        <p:spPr>
          <a:xfrm>
            <a:off x="10633384" y="5964398"/>
            <a:ext cx="1243692" cy="695004"/>
          </a:xfrm>
          <a:prstGeom prst="rect">
            <a:avLst/>
          </a:prstGeom>
        </p:spPr>
      </p:pic>
      <p:pic>
        <p:nvPicPr>
          <p:cNvPr id="2" name="Grafik 1"/>
          <p:cNvPicPr>
            <a:picLocks noChangeAspect="1"/>
          </p:cNvPicPr>
          <p:nvPr/>
        </p:nvPicPr>
        <p:blipFill>
          <a:blip r:embed="rId4"/>
          <a:stretch>
            <a:fillRect/>
          </a:stretch>
        </p:blipFill>
        <p:spPr>
          <a:xfrm>
            <a:off x="1566635" y="1547394"/>
            <a:ext cx="9066749" cy="4417004"/>
          </a:xfrm>
          <a:prstGeom prst="rect">
            <a:avLst/>
          </a:prstGeom>
        </p:spPr>
      </p:pic>
    </p:spTree>
    <p:extLst>
      <p:ext uri="{BB962C8B-B14F-4D97-AF65-F5344CB8AC3E}">
        <p14:creationId xmlns:p14="http://schemas.microsoft.com/office/powerpoint/2010/main" val="3729831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2584</Words>
  <Application>Microsoft Office PowerPoint</Application>
  <PresentationFormat>Breitbild</PresentationFormat>
  <Paragraphs>197</Paragraphs>
  <Slides>25</Slides>
  <Notes>25</Notes>
  <HiddenSlides>0</HiddenSlides>
  <MMClips>1</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25</vt:i4>
      </vt:variant>
    </vt:vector>
  </HeadingPairs>
  <TitlesOfParts>
    <vt:vector size="31" baseType="lpstr">
      <vt:lpstr>Arial</vt:lpstr>
      <vt:lpstr>Calibri</vt:lpstr>
      <vt:lpstr>Calibri Light</vt:lpstr>
      <vt:lpstr>Times New Roman</vt:lpstr>
      <vt:lpstr>Verdana</vt:lpstr>
      <vt:lpstr>Office</vt:lpstr>
      <vt:lpstr> Erasmus+ Project  “#respACT – Activating VET teachers to counter hate speech and cyberbullying”  n° 2020-1-DE02-KA202-007716   #ActonCyberbullying </vt:lpstr>
      <vt:lpstr>Eisbrecher!</vt:lpstr>
      <vt:lpstr>Was ist Cyber- mobbing?</vt:lpstr>
      <vt:lpstr>https://www.youtube.com/watch?v=56ZM9nD--_c    </vt:lpstr>
      <vt:lpstr>PowerPoint-Präsentation</vt:lpstr>
      <vt:lpstr>PowerPoint-Präsentation</vt:lpstr>
      <vt:lpstr>PowerPoint-Präsentation</vt:lpstr>
      <vt:lpstr>PowerPoint-Präsentation</vt:lpstr>
      <vt:lpstr>Hate speech und Mobbing: wo liegt der Unterschied?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hast du von diesem Training mitgenommen?</vt:lpstr>
      <vt:lpstr>No Blame Approach (Ansatz ohne Beschuldigung)</vt:lpstr>
      <vt:lpstr>PowerPoint-Präsentation</vt:lpstr>
      <vt:lpstr>PowerPoint-Präsentation</vt:lpstr>
      <vt:lpstr>An die Multiplikator*innen von #ACToncyberbullying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Viviana Brandoni</dc:creator>
  <cp:lastModifiedBy>Victoria Vogt-Mc Adam</cp:lastModifiedBy>
  <cp:revision>87</cp:revision>
  <dcterms:created xsi:type="dcterms:W3CDTF">2021-08-26T15:43:27Z</dcterms:created>
  <dcterms:modified xsi:type="dcterms:W3CDTF">2023-03-31T22:43:30Z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